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sldIdLst>
    <p:sldId id="258" r:id="rId2"/>
    <p:sldId id="259" r:id="rId3"/>
    <p:sldId id="260" r:id="rId4"/>
    <p:sldId id="372" r:id="rId5"/>
    <p:sldId id="261" r:id="rId6"/>
    <p:sldId id="374" r:id="rId7"/>
    <p:sldId id="333" r:id="rId8"/>
    <p:sldId id="334" r:id="rId9"/>
    <p:sldId id="382" r:id="rId10"/>
    <p:sldId id="375" r:id="rId11"/>
    <p:sldId id="263" r:id="rId12"/>
    <p:sldId id="265" r:id="rId13"/>
    <p:sldId id="323" r:id="rId14"/>
    <p:sldId id="380" r:id="rId15"/>
    <p:sldId id="287" r:id="rId16"/>
    <p:sldId id="266" r:id="rId17"/>
    <p:sldId id="299" r:id="rId18"/>
    <p:sldId id="267" r:id="rId19"/>
    <p:sldId id="383" r:id="rId20"/>
    <p:sldId id="385" r:id="rId21"/>
    <p:sldId id="384" r:id="rId22"/>
    <p:sldId id="377" r:id="rId23"/>
    <p:sldId id="269" r:id="rId24"/>
    <p:sldId id="328" r:id="rId25"/>
    <p:sldId id="329" r:id="rId26"/>
    <p:sldId id="330" r:id="rId27"/>
    <p:sldId id="331"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2DC"/>
    <a:srgbClr val="EDEFD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3" autoAdjust="0"/>
    <p:restoredTop sz="78986" autoAdjust="0"/>
  </p:normalViewPr>
  <p:slideViewPr>
    <p:cSldViewPr>
      <p:cViewPr varScale="1">
        <p:scale>
          <a:sx n="71" d="100"/>
          <a:sy n="71" d="100"/>
        </p:scale>
        <p:origin x="-157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473210B-EFAB-434D-9A1F-B854C9EF14EF}" type="datetimeFigureOut">
              <a:rPr lang="en-IE" smtClean="0"/>
              <a:pPr/>
              <a:t>27/04/2022</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A7DC550-306D-40AB-B25F-A4569FE497DC}" type="slidenum">
              <a:rPr lang="en-IE" smtClean="0"/>
              <a:pPr/>
              <a:t>‹#›</a:t>
            </a:fld>
            <a:endParaRPr lang="en-IE"/>
          </a:p>
        </p:txBody>
      </p:sp>
    </p:spTree>
    <p:extLst>
      <p:ext uri="{BB962C8B-B14F-4D97-AF65-F5344CB8AC3E}">
        <p14:creationId xmlns:p14="http://schemas.microsoft.com/office/powerpoint/2010/main" xmlns="" val="2635997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3A7DC550-306D-40AB-B25F-A4569FE497DC}" type="slidenum">
              <a:rPr lang="en-IE" smtClean="0"/>
              <a:pPr/>
              <a:t>15</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99108F00-F890-46AE-BB44-5A8F310DE8F7}" type="datetimeFigureOut">
              <a:rPr lang="en-IE" smtClean="0"/>
              <a:pPr/>
              <a:t>27/04/2022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EB53AAD-201A-4565-B42E-C4727F937749}" type="slidenum">
              <a:rPr lang="en-IE" smtClean="0"/>
              <a:pPr/>
              <a:t>‹#›</a:t>
            </a:fld>
            <a:endParaRPr lang="en-IE" dirty="0"/>
          </a:p>
        </p:txBody>
      </p:sp>
    </p:spTree>
    <p:extLst>
      <p:ext uri="{BB962C8B-B14F-4D97-AF65-F5344CB8AC3E}">
        <p14:creationId xmlns:p14="http://schemas.microsoft.com/office/powerpoint/2010/main" xmlns="" val="106626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9108F00-F890-46AE-BB44-5A8F310DE8F7}" type="datetimeFigureOut">
              <a:rPr lang="en-IE" smtClean="0"/>
              <a:pPr/>
              <a:t>27/04/2022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EB53AAD-201A-4565-B42E-C4727F937749}" type="slidenum">
              <a:rPr lang="en-IE" smtClean="0"/>
              <a:pPr/>
              <a:t>‹#›</a:t>
            </a:fld>
            <a:endParaRPr lang="en-IE" dirty="0"/>
          </a:p>
        </p:txBody>
      </p:sp>
    </p:spTree>
    <p:extLst>
      <p:ext uri="{BB962C8B-B14F-4D97-AF65-F5344CB8AC3E}">
        <p14:creationId xmlns:p14="http://schemas.microsoft.com/office/powerpoint/2010/main" xmlns="" val="208902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9108F00-F890-46AE-BB44-5A8F310DE8F7}" type="datetimeFigureOut">
              <a:rPr lang="en-IE" smtClean="0"/>
              <a:pPr/>
              <a:t>27/04/2022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EB53AAD-201A-4565-B42E-C4727F937749}" type="slidenum">
              <a:rPr lang="en-IE" smtClean="0"/>
              <a:pPr/>
              <a:t>‹#›</a:t>
            </a:fld>
            <a:endParaRPr lang="en-IE" dirty="0"/>
          </a:p>
        </p:txBody>
      </p:sp>
    </p:spTree>
    <p:extLst>
      <p:ext uri="{BB962C8B-B14F-4D97-AF65-F5344CB8AC3E}">
        <p14:creationId xmlns:p14="http://schemas.microsoft.com/office/powerpoint/2010/main" xmlns="" val="282401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9108F00-F890-46AE-BB44-5A8F310DE8F7}" type="datetimeFigureOut">
              <a:rPr lang="en-IE" smtClean="0"/>
              <a:pPr/>
              <a:t>27/04/2022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EB53AAD-201A-4565-B42E-C4727F937749}" type="slidenum">
              <a:rPr lang="en-IE" smtClean="0"/>
              <a:pPr/>
              <a:t>‹#›</a:t>
            </a:fld>
            <a:endParaRPr lang="en-IE" dirty="0"/>
          </a:p>
        </p:txBody>
      </p:sp>
    </p:spTree>
    <p:extLst>
      <p:ext uri="{BB962C8B-B14F-4D97-AF65-F5344CB8AC3E}">
        <p14:creationId xmlns:p14="http://schemas.microsoft.com/office/powerpoint/2010/main" xmlns="" val="139910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08F00-F890-46AE-BB44-5A8F310DE8F7}" type="datetimeFigureOut">
              <a:rPr lang="en-IE" smtClean="0"/>
              <a:pPr/>
              <a:t>27/04/2022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EB53AAD-201A-4565-B42E-C4727F937749}" type="slidenum">
              <a:rPr lang="en-IE" smtClean="0"/>
              <a:pPr/>
              <a:t>‹#›</a:t>
            </a:fld>
            <a:endParaRPr lang="en-IE" dirty="0"/>
          </a:p>
        </p:txBody>
      </p:sp>
    </p:spTree>
    <p:extLst>
      <p:ext uri="{BB962C8B-B14F-4D97-AF65-F5344CB8AC3E}">
        <p14:creationId xmlns:p14="http://schemas.microsoft.com/office/powerpoint/2010/main" xmlns="" val="3089739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99108F00-F890-46AE-BB44-5A8F310DE8F7}" type="datetimeFigureOut">
              <a:rPr lang="en-IE" smtClean="0"/>
              <a:pPr/>
              <a:t>27/04/2022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7EB53AAD-201A-4565-B42E-C4727F937749}" type="slidenum">
              <a:rPr lang="en-IE" smtClean="0"/>
              <a:pPr/>
              <a:t>‹#›</a:t>
            </a:fld>
            <a:endParaRPr lang="en-IE" dirty="0"/>
          </a:p>
        </p:txBody>
      </p:sp>
    </p:spTree>
    <p:extLst>
      <p:ext uri="{BB962C8B-B14F-4D97-AF65-F5344CB8AC3E}">
        <p14:creationId xmlns:p14="http://schemas.microsoft.com/office/powerpoint/2010/main" xmlns="" val="201288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99108F00-F890-46AE-BB44-5A8F310DE8F7}" type="datetimeFigureOut">
              <a:rPr lang="en-IE" smtClean="0"/>
              <a:pPr/>
              <a:t>27/04/2022</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7EB53AAD-201A-4565-B42E-C4727F937749}" type="slidenum">
              <a:rPr lang="en-IE" smtClean="0"/>
              <a:pPr/>
              <a:t>‹#›</a:t>
            </a:fld>
            <a:endParaRPr lang="en-IE" dirty="0"/>
          </a:p>
        </p:txBody>
      </p:sp>
    </p:spTree>
    <p:extLst>
      <p:ext uri="{BB962C8B-B14F-4D97-AF65-F5344CB8AC3E}">
        <p14:creationId xmlns:p14="http://schemas.microsoft.com/office/powerpoint/2010/main" xmlns="" val="303454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99108F00-F890-46AE-BB44-5A8F310DE8F7}" type="datetimeFigureOut">
              <a:rPr lang="en-IE" smtClean="0"/>
              <a:pPr/>
              <a:t>27/04/2022</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7EB53AAD-201A-4565-B42E-C4727F937749}" type="slidenum">
              <a:rPr lang="en-IE" smtClean="0"/>
              <a:pPr/>
              <a:t>‹#›</a:t>
            </a:fld>
            <a:endParaRPr lang="en-IE" dirty="0"/>
          </a:p>
        </p:txBody>
      </p:sp>
    </p:spTree>
    <p:extLst>
      <p:ext uri="{BB962C8B-B14F-4D97-AF65-F5344CB8AC3E}">
        <p14:creationId xmlns:p14="http://schemas.microsoft.com/office/powerpoint/2010/main" xmlns="" val="282987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08F00-F890-46AE-BB44-5A8F310DE8F7}" type="datetimeFigureOut">
              <a:rPr lang="en-IE" smtClean="0"/>
              <a:pPr/>
              <a:t>27/04/2022</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7EB53AAD-201A-4565-B42E-C4727F937749}" type="slidenum">
              <a:rPr lang="en-IE" smtClean="0"/>
              <a:pPr/>
              <a:t>‹#›</a:t>
            </a:fld>
            <a:endParaRPr lang="en-IE" dirty="0"/>
          </a:p>
        </p:txBody>
      </p:sp>
    </p:spTree>
    <p:extLst>
      <p:ext uri="{BB962C8B-B14F-4D97-AF65-F5344CB8AC3E}">
        <p14:creationId xmlns:p14="http://schemas.microsoft.com/office/powerpoint/2010/main" xmlns="" val="1154323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08F00-F890-46AE-BB44-5A8F310DE8F7}" type="datetimeFigureOut">
              <a:rPr lang="en-IE" smtClean="0"/>
              <a:pPr/>
              <a:t>27/04/2022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7EB53AAD-201A-4565-B42E-C4727F937749}" type="slidenum">
              <a:rPr lang="en-IE" smtClean="0"/>
              <a:pPr/>
              <a:t>‹#›</a:t>
            </a:fld>
            <a:endParaRPr lang="en-IE" dirty="0"/>
          </a:p>
        </p:txBody>
      </p:sp>
    </p:spTree>
    <p:extLst>
      <p:ext uri="{BB962C8B-B14F-4D97-AF65-F5344CB8AC3E}">
        <p14:creationId xmlns:p14="http://schemas.microsoft.com/office/powerpoint/2010/main" xmlns="" val="3922113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08F00-F890-46AE-BB44-5A8F310DE8F7}" type="datetimeFigureOut">
              <a:rPr lang="en-IE" smtClean="0"/>
              <a:pPr/>
              <a:t>27/04/2022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7EB53AAD-201A-4565-B42E-C4727F937749}" type="slidenum">
              <a:rPr lang="en-IE" smtClean="0"/>
              <a:pPr/>
              <a:t>‹#›</a:t>
            </a:fld>
            <a:endParaRPr lang="en-IE" dirty="0"/>
          </a:p>
        </p:txBody>
      </p:sp>
    </p:spTree>
    <p:extLst>
      <p:ext uri="{BB962C8B-B14F-4D97-AF65-F5344CB8AC3E}">
        <p14:creationId xmlns:p14="http://schemas.microsoft.com/office/powerpoint/2010/main" xmlns="" val="207013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08F00-F890-46AE-BB44-5A8F310DE8F7}" type="datetimeFigureOut">
              <a:rPr lang="en-IE" smtClean="0"/>
              <a:pPr/>
              <a:t>27/04/2022</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53AAD-201A-4565-B42E-C4727F937749}" type="slidenum">
              <a:rPr lang="en-IE" smtClean="0"/>
              <a:pPr/>
              <a:t>‹#›</a:t>
            </a:fld>
            <a:endParaRPr lang="en-IE" dirty="0"/>
          </a:p>
        </p:txBody>
      </p:sp>
    </p:spTree>
    <p:extLst>
      <p:ext uri="{BB962C8B-B14F-4D97-AF65-F5344CB8AC3E}">
        <p14:creationId xmlns:p14="http://schemas.microsoft.com/office/powerpoint/2010/main" xmlns="" val="3456944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4schools.examcraftgroup.i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25144"/>
            <a:ext cx="7772400" cy="1470025"/>
          </a:xfrm>
        </p:spPr>
        <p:txBody>
          <a:bodyPr>
            <a:noAutofit/>
          </a:bodyPr>
          <a:lstStyle/>
          <a:p>
            <a:r>
              <a:rPr lang="en-IE" sz="4800" dirty="0" err="1" smtClean="0">
                <a:solidFill>
                  <a:schemeClr val="bg1"/>
                </a:solidFill>
                <a:latin typeface="Baskerville Old Face" pitchFamily="18" charset="0"/>
              </a:rPr>
              <a:t>Monard</a:t>
            </a:r>
            <a:r>
              <a:rPr lang="en-IE" sz="4800" dirty="0" smtClean="0">
                <a:solidFill>
                  <a:schemeClr val="bg1"/>
                </a:solidFill>
                <a:latin typeface="Baskerville Old Face" pitchFamily="18" charset="0"/>
              </a:rPr>
              <a:t> N.S.</a:t>
            </a:r>
            <a:br>
              <a:rPr lang="en-IE" sz="4800" dirty="0" smtClean="0">
                <a:solidFill>
                  <a:schemeClr val="bg1"/>
                </a:solidFill>
                <a:latin typeface="Baskerville Old Face" pitchFamily="18" charset="0"/>
              </a:rPr>
            </a:br>
            <a:r>
              <a:rPr lang="en-IE" sz="4800" dirty="0" smtClean="0">
                <a:solidFill>
                  <a:schemeClr val="bg1"/>
                </a:solidFill>
                <a:latin typeface="Baskerville Old Face" pitchFamily="18" charset="0"/>
              </a:rPr>
              <a:t>Open Day</a:t>
            </a:r>
            <a:br>
              <a:rPr lang="en-IE" sz="4800" dirty="0" smtClean="0">
                <a:solidFill>
                  <a:schemeClr val="bg1"/>
                </a:solidFill>
                <a:latin typeface="Baskerville Old Face" pitchFamily="18" charset="0"/>
              </a:rPr>
            </a:br>
            <a:r>
              <a:rPr lang="en-IE" sz="4600" dirty="0" smtClean="0">
                <a:solidFill>
                  <a:schemeClr val="bg1"/>
                </a:solidFill>
                <a:latin typeface="Baskerville Old Face" pitchFamily="18" charset="0"/>
              </a:rPr>
              <a:t>28</a:t>
            </a:r>
            <a:r>
              <a:rPr lang="en-IE" sz="4600" baseline="30000" dirty="0" smtClean="0">
                <a:solidFill>
                  <a:schemeClr val="bg1"/>
                </a:solidFill>
                <a:latin typeface="Baskerville Old Face" pitchFamily="18" charset="0"/>
              </a:rPr>
              <a:t>th</a:t>
            </a:r>
            <a:r>
              <a:rPr lang="en-IE" sz="4600" dirty="0" smtClean="0">
                <a:solidFill>
                  <a:schemeClr val="bg1"/>
                </a:solidFill>
                <a:latin typeface="Baskerville Old Face" pitchFamily="18" charset="0"/>
              </a:rPr>
              <a:t> April 2022</a:t>
            </a:r>
            <a:endParaRPr lang="en-IE" sz="4600" dirty="0">
              <a:solidFill>
                <a:schemeClr val="bg1"/>
              </a:solidFill>
              <a:latin typeface="Baskerville Old Face" pitchFamily="18" charset="0"/>
            </a:endParaRPr>
          </a:p>
        </p:txBody>
      </p:sp>
    </p:spTree>
    <p:extLst>
      <p:ext uri="{BB962C8B-B14F-4D97-AF65-F5344CB8AC3E}">
        <p14:creationId xmlns:p14="http://schemas.microsoft.com/office/powerpoint/2010/main" xmlns="" val="155325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IE" sz="7200" dirty="0" smtClean="0"/>
              <a:t/>
            </a:r>
            <a:br>
              <a:rPr lang="en-IE" sz="7200" dirty="0" smtClean="0"/>
            </a:br>
            <a:r>
              <a:rPr lang="en-IE" sz="7200" dirty="0"/>
              <a:t/>
            </a:r>
            <a:br>
              <a:rPr lang="en-IE" sz="7200" dirty="0"/>
            </a:br>
            <a:r>
              <a:rPr lang="en-IE" sz="7200" dirty="0" smtClean="0"/>
              <a:t/>
            </a:r>
            <a:br>
              <a:rPr lang="en-IE" sz="7200" dirty="0" smtClean="0"/>
            </a:br>
            <a:r>
              <a:rPr lang="en-IE" sz="7200" dirty="0"/>
              <a:t/>
            </a:r>
            <a:br>
              <a:rPr lang="en-IE" sz="7200" dirty="0"/>
            </a:br>
            <a:r>
              <a:rPr lang="en-IE" sz="7200" dirty="0" smtClean="0"/>
              <a:t>Healthy Eating</a:t>
            </a:r>
            <a:endParaRPr lang="en-IE" sz="7200" dirty="0"/>
          </a:p>
        </p:txBody>
      </p:sp>
    </p:spTree>
    <p:extLst>
      <p:ext uri="{BB962C8B-B14F-4D97-AF65-F5344CB8AC3E}">
        <p14:creationId xmlns:p14="http://schemas.microsoft.com/office/powerpoint/2010/main" xmlns="" val="19187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2763" y="491437"/>
            <a:ext cx="1362075" cy="1019175"/>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435" y="1927473"/>
            <a:ext cx="695325" cy="1781175"/>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13053" y="710512"/>
            <a:ext cx="1628775" cy="8001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08304" y="1832247"/>
            <a:ext cx="904875" cy="1323975"/>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4284" y="3826055"/>
            <a:ext cx="809625" cy="933450"/>
          </a:xfrm>
          <a:prstGeom prst="rect">
            <a:avLst/>
          </a:prstGeom>
          <a:noFill/>
          <a:extLst>
            <a:ext uri="{909E8E84-426E-40DD-AFC4-6F175D3DCCD1}">
              <a14:hiddenFill xmlns:a14="http://schemas.microsoft.com/office/drawing/2010/main" xmlns="">
                <a:solidFill>
                  <a:srgbClr val="FFFFFF"/>
                </a:solidFill>
              </a14:hiddenFill>
            </a:ext>
          </a:extLst>
        </p:spPr>
      </p:pic>
      <p:pic>
        <p:nvPicPr>
          <p:cNvPr id="3081"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438828" y="3370692"/>
            <a:ext cx="774351" cy="1423806"/>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13053" y="5373216"/>
            <a:ext cx="1095375" cy="1009650"/>
          </a:xfrm>
          <a:prstGeom prst="rect">
            <a:avLst/>
          </a:prstGeom>
          <a:noFill/>
          <a:extLst>
            <a:ext uri="{909E8E84-426E-40DD-AFC4-6F175D3DCCD1}">
              <a14:hiddenFill xmlns:a14="http://schemas.microsoft.com/office/drawing/2010/main" xmlns="">
                <a:solidFill>
                  <a:srgbClr val="FFFFFF"/>
                </a:solidFill>
              </a14:hiddenFill>
            </a:ext>
          </a:extLst>
        </p:spPr>
      </p:pic>
      <p:pic>
        <p:nvPicPr>
          <p:cNvPr id="3083" name="Picture 1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8912" y="5661248"/>
            <a:ext cx="2009775"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18435" name="Text Box 3"/>
          <p:cNvSpPr txBox="1">
            <a:spLocks noChangeArrowheads="1"/>
          </p:cNvSpPr>
          <p:nvPr/>
        </p:nvSpPr>
        <p:spPr bwMode="auto">
          <a:xfrm>
            <a:off x="2123728" y="188640"/>
            <a:ext cx="5040560" cy="64087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600" b="1" i="0" u="sng" strike="noStrike" cap="none" normalizeH="0" baseline="0" dirty="0" smtClean="0">
                <a:ln>
                  <a:noFill/>
                </a:ln>
                <a:solidFill>
                  <a:schemeClr val="tx1"/>
                </a:solidFill>
                <a:effectLst/>
                <a:latin typeface="Times New Roman" pitchFamily="18" charset="0"/>
                <a:cs typeface="Arial" pitchFamily="34" charset="0"/>
              </a:rPr>
              <a:t>Healthy School Lunches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IE" sz="1200" b="1" i="1" u="sng"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IE" sz="2000" b="1" i="1" u="sng" strike="noStrike" cap="none" normalizeH="0" baseline="0" dirty="0" smtClean="0">
                <a:ln>
                  <a:noFill/>
                </a:ln>
                <a:solidFill>
                  <a:schemeClr val="tx1"/>
                </a:solidFill>
                <a:effectLst/>
                <a:latin typeface="Times New Roman" pitchFamily="18" charset="0"/>
                <a:cs typeface="Arial" pitchFamily="34" charset="0"/>
              </a:rPr>
              <a:t>Guidelines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IE" sz="1200" b="1" i="1" u="sng"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1" i="0" u="sng" strike="noStrike" cap="none" normalizeH="0" baseline="0" dirty="0" smtClean="0">
                <a:ln>
                  <a:noFill/>
                </a:ln>
                <a:solidFill>
                  <a:schemeClr val="tx1"/>
                </a:solidFill>
                <a:effectLst/>
                <a:latin typeface="Comic Sans MS" pitchFamily="66" charset="0"/>
                <a:cs typeface="Arial" pitchFamily="34" charset="0"/>
              </a:rPr>
              <a:t>ENCOURAGE CHILDREN TO BRING LUNCHES THAT:</a:t>
            </a:r>
          </a:p>
          <a:p>
            <a:pPr marL="457200" marR="0" lvl="1"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n-IE" sz="1400" b="0" i="0" u="none" strike="noStrike" cap="none" normalizeH="0" baseline="0" dirty="0" smtClean="0">
                <a:ln>
                  <a:noFill/>
                </a:ln>
                <a:solidFill>
                  <a:schemeClr val="tx1"/>
                </a:solidFill>
                <a:effectLst/>
                <a:latin typeface="Comic Sans MS" pitchFamily="66" charset="0"/>
                <a:cs typeface="Arial" pitchFamily="34" charset="0"/>
              </a:rPr>
              <a:t>Are high in fibre, low in fat, low in sugar and low in salt</a:t>
            </a:r>
          </a:p>
          <a:p>
            <a:pPr marL="457200" marR="0" lvl="1"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n-IE" sz="1400" b="0" i="0" u="none" strike="noStrike" cap="none" normalizeH="0" baseline="0" dirty="0" smtClean="0">
                <a:ln>
                  <a:noFill/>
                </a:ln>
                <a:solidFill>
                  <a:schemeClr val="tx1"/>
                </a:solidFill>
                <a:effectLst/>
                <a:latin typeface="Comic Sans MS" pitchFamily="66" charset="0"/>
                <a:cs typeface="Arial" pitchFamily="34" charset="0"/>
              </a:rPr>
              <a:t>Provide a variety of foods from the food pyramid</a:t>
            </a:r>
          </a:p>
          <a:p>
            <a:pPr marL="457200" marR="0" lvl="1"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n-IE" sz="1400" b="0" i="0" u="none" strike="noStrike" cap="none" normalizeH="0" baseline="0" dirty="0" smtClean="0">
                <a:ln>
                  <a:noFill/>
                </a:ln>
                <a:solidFill>
                  <a:schemeClr val="tx1"/>
                </a:solidFill>
                <a:effectLst/>
                <a:latin typeface="Comic Sans MS" pitchFamily="66" charset="0"/>
                <a:cs typeface="Arial" pitchFamily="34" charset="0"/>
              </a:rPr>
              <a:t>Do not contribute to tooth decay</a:t>
            </a:r>
          </a:p>
          <a:p>
            <a:pPr marL="457200" marR="0" lvl="1"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n-IE" sz="1400" b="0" i="0" u="none" strike="noStrike" cap="none" normalizeH="0" baseline="0" dirty="0" smtClean="0">
                <a:ln>
                  <a:noFill/>
                </a:ln>
                <a:solidFill>
                  <a:schemeClr val="tx1"/>
                </a:solidFill>
                <a:effectLst/>
                <a:latin typeface="Comic Sans MS" pitchFamily="66" charset="0"/>
                <a:cs typeface="Arial" pitchFamily="34" charset="0"/>
              </a:rPr>
              <a:t>Help reduce litter in the school grounds</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IE" sz="12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1" i="0" u="sng" strike="noStrike" cap="none" normalizeH="0" baseline="0" dirty="0" smtClean="0">
                <a:ln>
                  <a:noFill/>
                </a:ln>
                <a:solidFill>
                  <a:schemeClr val="tx1"/>
                </a:solidFill>
                <a:effectLst/>
                <a:latin typeface="Comic Sans MS" pitchFamily="66" charset="0"/>
                <a:cs typeface="Arial" pitchFamily="34" charset="0"/>
              </a:rPr>
              <a:t>SUGGESTIONS FOR HEALTHY LUNCHES:</a:t>
            </a:r>
          </a:p>
          <a:p>
            <a:pPr marL="457200" marR="0" lvl="1"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n-IE" sz="1400" b="0" i="0" u="none" strike="noStrike" cap="none" normalizeH="0" baseline="0" dirty="0" smtClean="0">
                <a:ln>
                  <a:noFill/>
                </a:ln>
                <a:solidFill>
                  <a:schemeClr val="tx1"/>
                </a:solidFill>
                <a:effectLst/>
                <a:latin typeface="Comic Sans MS" pitchFamily="66" charset="0"/>
                <a:cs typeface="Arial" pitchFamily="34" charset="0"/>
              </a:rPr>
              <a:t>Sandwich, roll, bread, crackers</a:t>
            </a:r>
          </a:p>
          <a:p>
            <a:pPr marL="457200" marR="0" lvl="1"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n-IE" sz="1400" b="0" i="0" u="none" strike="noStrike" cap="none" normalizeH="0" baseline="0" dirty="0" smtClean="0">
                <a:ln>
                  <a:noFill/>
                </a:ln>
                <a:solidFill>
                  <a:schemeClr val="tx1"/>
                </a:solidFill>
                <a:effectLst/>
                <a:latin typeface="Comic Sans MS" pitchFamily="66" charset="0"/>
                <a:cs typeface="Arial" pitchFamily="34" charset="0"/>
              </a:rPr>
              <a:t>Fruit, vegetables</a:t>
            </a:r>
          </a:p>
          <a:p>
            <a:pPr marL="457200" marR="0" lvl="1"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n-IE" sz="1400" b="0" i="0" u="none" strike="noStrike" cap="none" normalizeH="0" baseline="0" dirty="0" smtClean="0">
                <a:ln>
                  <a:noFill/>
                </a:ln>
                <a:solidFill>
                  <a:schemeClr val="tx1"/>
                </a:solidFill>
                <a:effectLst/>
                <a:latin typeface="Comic Sans MS" pitchFamily="66" charset="0"/>
                <a:cs typeface="Arial" pitchFamily="34" charset="0"/>
              </a:rPr>
              <a:t>Milk, water, soup, pure fruit juice</a:t>
            </a:r>
          </a:p>
          <a:p>
            <a:pPr marL="457200" marR="0" lvl="1"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n-IE" sz="1400" b="0" i="0" u="none" strike="noStrike" cap="none" normalizeH="0" baseline="0" dirty="0" smtClean="0">
                <a:ln>
                  <a:noFill/>
                </a:ln>
                <a:solidFill>
                  <a:schemeClr val="tx1"/>
                </a:solidFill>
                <a:effectLst/>
                <a:latin typeface="Comic Sans MS" pitchFamily="66" charset="0"/>
                <a:cs typeface="Arial" pitchFamily="34" charset="0"/>
              </a:rPr>
              <a:t>Scones, plain buns (no icing), </a:t>
            </a:r>
            <a:r>
              <a:rPr kumimoji="0" lang="en-IE" sz="1400" b="0" i="0" u="none" strike="noStrike" cap="none" normalizeH="0" baseline="0" dirty="0" err="1" smtClean="0">
                <a:ln>
                  <a:noFill/>
                </a:ln>
                <a:solidFill>
                  <a:schemeClr val="tx1"/>
                </a:solidFill>
                <a:effectLst/>
                <a:latin typeface="Comic Sans MS" pitchFamily="66" charset="0"/>
                <a:cs typeface="Arial" pitchFamily="34" charset="0"/>
              </a:rPr>
              <a:t>brack</a:t>
            </a:r>
            <a:endParaRPr kumimoji="0" lang="en-IE" sz="1400" b="0" i="0" u="none" strike="noStrike" cap="none" normalizeH="0" baseline="0" dirty="0" smtClean="0">
              <a:ln>
                <a:noFill/>
              </a:ln>
              <a:solidFill>
                <a:schemeClr val="tx1"/>
              </a:solidFill>
              <a:effectLst/>
              <a:latin typeface="Comic Sans MS" pitchFamily="66" charset="0"/>
              <a:cs typeface="Arial" pitchFamily="34" charset="0"/>
            </a:endParaRPr>
          </a:p>
          <a:p>
            <a:pPr marL="457200" marR="0" lvl="1"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n-IE" sz="1400" b="0" i="0" u="none" strike="noStrike" cap="none" normalizeH="0" baseline="0" dirty="0" smtClean="0">
                <a:ln>
                  <a:noFill/>
                </a:ln>
                <a:solidFill>
                  <a:schemeClr val="tx1"/>
                </a:solidFill>
                <a:effectLst/>
                <a:latin typeface="Comic Sans MS" pitchFamily="66" charset="0"/>
                <a:cs typeface="Arial" pitchFamily="34" charset="0"/>
              </a:rPr>
              <a:t>Yogurt, </a:t>
            </a:r>
            <a:r>
              <a:rPr kumimoji="0" lang="en-IE" sz="1400" b="0" i="0" u="none" strike="noStrike" cap="none" normalizeH="0" baseline="0" dirty="0" err="1" smtClean="0">
                <a:ln>
                  <a:noFill/>
                </a:ln>
                <a:solidFill>
                  <a:schemeClr val="tx1"/>
                </a:solidFill>
                <a:effectLst/>
                <a:latin typeface="Comic Sans MS" pitchFamily="66" charset="0"/>
                <a:cs typeface="Arial" pitchFamily="34" charset="0"/>
              </a:rPr>
              <a:t>fromage</a:t>
            </a:r>
            <a:r>
              <a:rPr kumimoji="0" lang="en-IE" sz="1400" b="0" i="0" u="none" strike="noStrike" cap="none" normalizeH="0" baseline="0" dirty="0" smtClean="0">
                <a:ln>
                  <a:noFill/>
                </a:ln>
                <a:solidFill>
                  <a:schemeClr val="tx1"/>
                </a:solidFill>
                <a:effectLst/>
                <a:latin typeface="Comic Sans MS" pitchFamily="66" charset="0"/>
                <a:cs typeface="Arial" pitchFamily="34" charset="0"/>
              </a:rPr>
              <a:t> </a:t>
            </a:r>
            <a:r>
              <a:rPr kumimoji="0" lang="en-IE" sz="1400" b="0" i="0" u="none" strike="noStrike" cap="none" normalizeH="0" baseline="0" dirty="0" err="1" smtClean="0">
                <a:ln>
                  <a:noFill/>
                </a:ln>
                <a:solidFill>
                  <a:schemeClr val="tx1"/>
                </a:solidFill>
                <a:effectLst/>
                <a:latin typeface="Comic Sans MS" pitchFamily="66" charset="0"/>
                <a:cs typeface="Arial" pitchFamily="34" charset="0"/>
              </a:rPr>
              <a:t>frais</a:t>
            </a:r>
            <a:r>
              <a:rPr kumimoji="0" lang="en-IE" sz="1400" b="0" i="0" u="none" strike="noStrike" cap="none" normalizeH="0" baseline="0" dirty="0" smtClean="0">
                <a:ln>
                  <a:noFill/>
                </a:ln>
                <a:solidFill>
                  <a:schemeClr val="tx1"/>
                </a:solidFill>
                <a:effectLst/>
                <a:latin typeface="Comic Sans MS" pitchFamily="66" charset="0"/>
                <a:cs typeface="Arial" pitchFamily="34" charset="0"/>
              </a:rPr>
              <a:t>, yogurt drinks</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IE" sz="12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IE" sz="1400" b="1" i="0" u="sng" strike="noStrike" cap="none" normalizeH="0" baseline="0" dirty="0" smtClean="0">
                <a:ln>
                  <a:noFill/>
                </a:ln>
                <a:solidFill>
                  <a:schemeClr val="tx1"/>
                </a:solidFill>
                <a:effectLst/>
                <a:latin typeface="Comic Sans MS" pitchFamily="66" charset="0"/>
                <a:cs typeface="Arial" pitchFamily="34" charset="0"/>
              </a:rPr>
              <a:t>FOODS NOT RECOMMENDED:</a:t>
            </a:r>
          </a:p>
          <a:p>
            <a:pPr marL="914400" marR="0" lvl="2"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n-IE" sz="1400" b="0" i="0" u="none" strike="noStrike" cap="none" normalizeH="0" baseline="0" dirty="0" smtClean="0">
                <a:ln>
                  <a:noFill/>
                </a:ln>
                <a:solidFill>
                  <a:schemeClr val="tx1"/>
                </a:solidFill>
                <a:effectLst/>
                <a:latin typeface="Comic Sans MS" pitchFamily="66" charset="0"/>
                <a:cs typeface="Arial" pitchFamily="34" charset="0"/>
              </a:rPr>
              <a:t>Sweets, bars, chocolate</a:t>
            </a:r>
          </a:p>
          <a:p>
            <a:pPr marL="914400" marR="0" lvl="2"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n-IE" sz="1400" b="0" i="0" u="none" strike="noStrike" cap="none" normalizeH="0" baseline="0" dirty="0" smtClean="0">
                <a:ln>
                  <a:noFill/>
                </a:ln>
                <a:solidFill>
                  <a:schemeClr val="tx1"/>
                </a:solidFill>
                <a:effectLst/>
                <a:latin typeface="Comic Sans MS" pitchFamily="66" charset="0"/>
                <a:cs typeface="Arial" pitchFamily="34" charset="0"/>
              </a:rPr>
              <a:t>Fizzy drinks</a:t>
            </a:r>
          </a:p>
          <a:p>
            <a:pPr marL="914400" marR="0" lvl="2"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n-IE" sz="1400" b="0" i="0" u="none" strike="noStrike" cap="none" normalizeH="0" baseline="0" dirty="0" smtClean="0">
                <a:ln>
                  <a:noFill/>
                </a:ln>
                <a:solidFill>
                  <a:schemeClr val="tx1"/>
                </a:solidFill>
                <a:effectLst/>
                <a:latin typeface="Comic Sans MS" pitchFamily="66" charset="0"/>
                <a:cs typeface="Arial" pitchFamily="34" charset="0"/>
              </a:rPr>
              <a:t>Biscuits</a:t>
            </a:r>
          </a:p>
          <a:p>
            <a:pPr marL="914400" marR="0" lvl="2" indent="0" algn="ctr" defTabSz="914400" rtl="0" eaLnBrk="1" fontAlgn="base" latinLnBrk="0" hangingPunct="1">
              <a:lnSpc>
                <a:spcPct val="100000"/>
              </a:lnSpc>
              <a:spcBef>
                <a:spcPct val="0"/>
              </a:spcBef>
              <a:spcAft>
                <a:spcPct val="0"/>
              </a:spcAft>
              <a:buClrTx/>
              <a:buSzTx/>
              <a:buFont typeface="Symbol" pitchFamily="18" charset="2"/>
              <a:buChar char="·"/>
              <a:tabLst/>
            </a:pPr>
            <a:r>
              <a:rPr kumimoji="0" lang="en-IE" sz="1400" b="0" i="0" u="none" strike="noStrike" cap="none" normalizeH="0" baseline="0" dirty="0" smtClean="0">
                <a:ln>
                  <a:noFill/>
                </a:ln>
                <a:solidFill>
                  <a:schemeClr val="tx1"/>
                </a:solidFill>
                <a:effectLst/>
                <a:latin typeface="Comic Sans MS" pitchFamily="66" charset="0"/>
                <a:cs typeface="Arial" pitchFamily="34" charset="0"/>
              </a:rPr>
              <a:t>Crisps</a:t>
            </a:r>
          </a:p>
          <a:p>
            <a:pPr lvl="6" fontAlgn="base">
              <a:spcBef>
                <a:spcPct val="0"/>
              </a:spcBef>
              <a:spcAft>
                <a:spcPct val="0"/>
              </a:spcAft>
              <a:buFont typeface="Symbol" pitchFamily="18" charset="2"/>
              <a:buChar char="·"/>
            </a:pPr>
            <a:r>
              <a:rPr kumimoji="0" lang="en-IE" sz="1400" b="0" i="0" u="none" strike="noStrike" cap="none" normalizeH="0" baseline="0" dirty="0" smtClean="0">
                <a:ln>
                  <a:noFill/>
                </a:ln>
                <a:solidFill>
                  <a:schemeClr val="tx1"/>
                </a:solidFill>
                <a:effectLst/>
                <a:latin typeface="Comic Sans MS" pitchFamily="66" charset="0"/>
                <a:cs typeface="Arial" pitchFamily="34" charset="0"/>
              </a:rPr>
              <a:t>  Chips </a:t>
            </a:r>
          </a:p>
          <a:p>
            <a:pPr lvl="7" algn="just" fontAlgn="base">
              <a:spcBef>
                <a:spcPct val="0"/>
              </a:spcBef>
              <a:spcAft>
                <a:spcPct val="0"/>
              </a:spcAft>
              <a:buFont typeface="Symbol" pitchFamily="18" charset="2"/>
              <a:buChar char="·"/>
            </a:pPr>
            <a:r>
              <a:rPr kumimoji="0" lang="en-IE" sz="1400" b="0" i="0" u="none" strike="noStrike" cap="none" normalizeH="0" baseline="0" dirty="0" smtClean="0">
                <a:ln>
                  <a:noFill/>
                </a:ln>
                <a:solidFill>
                  <a:schemeClr val="tx1"/>
                </a:solidFill>
                <a:effectLst/>
                <a:latin typeface="Comic Sans MS" pitchFamily="66" charset="0"/>
                <a:cs typeface="Arial" pitchFamily="34" charset="0"/>
              </a:rPr>
              <a:t>Sausage Rolls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328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500"/>
                                        <p:tgtEl>
                                          <p:spTgt spid="307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circle(in)">
                                      <p:cBhvr>
                                        <p:cTn id="11" dur="500"/>
                                        <p:tgtEl>
                                          <p:spTgt spid="3077"/>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3080"/>
                                        </p:tgtEl>
                                        <p:attrNameLst>
                                          <p:attrName>style.visibility</p:attrName>
                                        </p:attrNameLst>
                                      </p:cBhvr>
                                      <p:to>
                                        <p:strVal val="visible"/>
                                      </p:to>
                                    </p:set>
                                    <p:animEffect transition="in" filter="circle(in)">
                                      <p:cBhvr>
                                        <p:cTn id="15" dur="500"/>
                                        <p:tgtEl>
                                          <p:spTgt spid="3080"/>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3083"/>
                                        </p:tgtEl>
                                        <p:attrNameLst>
                                          <p:attrName>style.visibility</p:attrName>
                                        </p:attrNameLst>
                                      </p:cBhvr>
                                      <p:to>
                                        <p:strVal val="visible"/>
                                      </p:to>
                                    </p:set>
                                    <p:animEffect transition="in" filter="circle(in)">
                                      <p:cBhvr>
                                        <p:cTn id="19" dur="500"/>
                                        <p:tgtEl>
                                          <p:spTgt spid="3083"/>
                                        </p:tgtEl>
                                      </p:cBhvr>
                                    </p:animEffect>
                                  </p:childTnLst>
                                </p:cTn>
                              </p:par>
                            </p:childTnLst>
                          </p:cTn>
                        </p:par>
                        <p:par>
                          <p:cTn id="20" fill="hold">
                            <p:stCondLst>
                              <p:cond delay="2000"/>
                            </p:stCondLst>
                            <p:childTnLst>
                              <p:par>
                                <p:cTn id="21" presetID="6" presetClass="entr" presetSubtype="16" fill="hold" nodeType="afterEffect">
                                  <p:stCondLst>
                                    <p:cond delay="0"/>
                                  </p:stCondLst>
                                  <p:childTnLst>
                                    <p:set>
                                      <p:cBhvr>
                                        <p:cTn id="22" dur="1" fill="hold">
                                          <p:stCondLst>
                                            <p:cond delay="0"/>
                                          </p:stCondLst>
                                        </p:cTn>
                                        <p:tgtEl>
                                          <p:spTgt spid="3078"/>
                                        </p:tgtEl>
                                        <p:attrNameLst>
                                          <p:attrName>style.visibility</p:attrName>
                                        </p:attrNameLst>
                                      </p:cBhvr>
                                      <p:to>
                                        <p:strVal val="visible"/>
                                      </p:to>
                                    </p:set>
                                    <p:animEffect transition="in" filter="circle(in)">
                                      <p:cBhvr>
                                        <p:cTn id="23" dur="500"/>
                                        <p:tgtEl>
                                          <p:spTgt spid="3078"/>
                                        </p:tgtEl>
                                      </p:cBhvr>
                                    </p:animEffect>
                                  </p:childTnLst>
                                </p:cTn>
                              </p:par>
                            </p:childTnLst>
                          </p:cTn>
                        </p:par>
                        <p:par>
                          <p:cTn id="24" fill="hold">
                            <p:stCondLst>
                              <p:cond delay="2500"/>
                            </p:stCondLst>
                            <p:childTnLst>
                              <p:par>
                                <p:cTn id="25" presetID="6" presetClass="entr" presetSubtype="16" fill="hold" nodeType="afterEffect">
                                  <p:stCondLst>
                                    <p:cond delay="0"/>
                                  </p:stCondLst>
                                  <p:childTnLst>
                                    <p:set>
                                      <p:cBhvr>
                                        <p:cTn id="26" dur="1" fill="hold">
                                          <p:stCondLst>
                                            <p:cond delay="0"/>
                                          </p:stCondLst>
                                        </p:cTn>
                                        <p:tgtEl>
                                          <p:spTgt spid="3079"/>
                                        </p:tgtEl>
                                        <p:attrNameLst>
                                          <p:attrName>style.visibility</p:attrName>
                                        </p:attrNameLst>
                                      </p:cBhvr>
                                      <p:to>
                                        <p:strVal val="visible"/>
                                      </p:to>
                                    </p:set>
                                    <p:animEffect transition="in" filter="circle(in)">
                                      <p:cBhvr>
                                        <p:cTn id="27" dur="500"/>
                                        <p:tgtEl>
                                          <p:spTgt spid="3079"/>
                                        </p:tgtEl>
                                      </p:cBhvr>
                                    </p:animEffect>
                                  </p:childTnLst>
                                </p:cTn>
                              </p:par>
                            </p:childTnLst>
                          </p:cTn>
                        </p:par>
                        <p:par>
                          <p:cTn id="28" fill="hold">
                            <p:stCondLst>
                              <p:cond delay="3000"/>
                            </p:stCondLst>
                            <p:childTnLst>
                              <p:par>
                                <p:cTn id="29" presetID="6" presetClass="entr" presetSubtype="16" fill="hold" nodeType="afterEffect">
                                  <p:stCondLst>
                                    <p:cond delay="0"/>
                                  </p:stCondLst>
                                  <p:childTnLst>
                                    <p:set>
                                      <p:cBhvr>
                                        <p:cTn id="30" dur="1" fill="hold">
                                          <p:stCondLst>
                                            <p:cond delay="0"/>
                                          </p:stCondLst>
                                        </p:cTn>
                                        <p:tgtEl>
                                          <p:spTgt spid="3081"/>
                                        </p:tgtEl>
                                        <p:attrNameLst>
                                          <p:attrName>style.visibility</p:attrName>
                                        </p:attrNameLst>
                                      </p:cBhvr>
                                      <p:to>
                                        <p:strVal val="visible"/>
                                      </p:to>
                                    </p:set>
                                    <p:animEffect transition="in" filter="circle(in)">
                                      <p:cBhvr>
                                        <p:cTn id="31" dur="500"/>
                                        <p:tgtEl>
                                          <p:spTgt spid="3081"/>
                                        </p:tgtEl>
                                      </p:cBhvr>
                                    </p:animEffect>
                                  </p:childTnLst>
                                </p:cTn>
                              </p:par>
                            </p:childTnLst>
                          </p:cTn>
                        </p:par>
                        <p:par>
                          <p:cTn id="32" fill="hold">
                            <p:stCondLst>
                              <p:cond delay="3500"/>
                            </p:stCondLst>
                            <p:childTnLst>
                              <p:par>
                                <p:cTn id="33" presetID="6" presetClass="entr" presetSubtype="16" fill="hold" nodeType="afterEffect">
                                  <p:stCondLst>
                                    <p:cond delay="0"/>
                                  </p:stCondLst>
                                  <p:childTnLst>
                                    <p:set>
                                      <p:cBhvr>
                                        <p:cTn id="34" dur="1" fill="hold">
                                          <p:stCondLst>
                                            <p:cond delay="0"/>
                                          </p:stCondLst>
                                        </p:cTn>
                                        <p:tgtEl>
                                          <p:spTgt spid="3082"/>
                                        </p:tgtEl>
                                        <p:attrNameLst>
                                          <p:attrName>style.visibility</p:attrName>
                                        </p:attrNameLst>
                                      </p:cBhvr>
                                      <p:to>
                                        <p:strVal val="visible"/>
                                      </p:to>
                                    </p:set>
                                    <p:animEffect transition="in" filter="circle(in)">
                                      <p:cBhvr>
                                        <p:cTn id="35"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lumMod val="99000"/>
                <a:lumOff val="1000"/>
              </a:srgbClr>
            </a:gs>
            <a:gs pos="12000">
              <a:srgbClr val="FF6633"/>
            </a:gs>
            <a:gs pos="50000">
              <a:srgbClr val="FFFF00"/>
            </a:gs>
            <a:gs pos="75000">
              <a:srgbClr val="01A78F"/>
            </a:gs>
            <a:gs pos="100000">
              <a:srgbClr val="3366FF"/>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b="1" dirty="0" smtClean="0"/>
              <a:t>Infant Curriculum</a:t>
            </a:r>
            <a:endParaRPr lang="en-IE" sz="4000" b="1" dirty="0"/>
          </a:p>
        </p:txBody>
      </p:sp>
      <p:sp>
        <p:nvSpPr>
          <p:cNvPr id="3" name="Content Placeholder 2"/>
          <p:cNvSpPr>
            <a:spLocks noGrp="1"/>
          </p:cNvSpPr>
          <p:nvPr>
            <p:ph idx="1"/>
          </p:nvPr>
        </p:nvSpPr>
        <p:spPr>
          <a:xfrm>
            <a:off x="457200" y="1484784"/>
            <a:ext cx="8229600" cy="4525963"/>
          </a:xfrm>
        </p:spPr>
        <p:txBody>
          <a:bodyPr>
            <a:normAutofit fontScale="70000" lnSpcReduction="20000"/>
          </a:bodyPr>
          <a:lstStyle/>
          <a:p>
            <a:r>
              <a:rPr lang="en-IE" sz="3600" dirty="0" smtClean="0"/>
              <a:t>English</a:t>
            </a:r>
          </a:p>
          <a:p>
            <a:r>
              <a:rPr lang="en-IE" sz="3600" dirty="0" smtClean="0"/>
              <a:t>Irish</a:t>
            </a:r>
          </a:p>
          <a:p>
            <a:r>
              <a:rPr lang="en-IE" sz="3600" dirty="0" smtClean="0"/>
              <a:t>Maths</a:t>
            </a:r>
          </a:p>
          <a:p>
            <a:r>
              <a:rPr lang="en-IE" sz="3600" dirty="0" smtClean="0"/>
              <a:t>S.E.S.E.</a:t>
            </a:r>
          </a:p>
          <a:p>
            <a:r>
              <a:rPr lang="en-IE" sz="3600" dirty="0" smtClean="0"/>
              <a:t>S.P.H.E.</a:t>
            </a:r>
          </a:p>
          <a:p>
            <a:r>
              <a:rPr lang="en-IE" sz="3600" dirty="0" smtClean="0"/>
              <a:t>Music</a:t>
            </a:r>
          </a:p>
          <a:p>
            <a:r>
              <a:rPr lang="en-IE" sz="3600" dirty="0" smtClean="0"/>
              <a:t>Art</a:t>
            </a:r>
          </a:p>
          <a:p>
            <a:r>
              <a:rPr lang="en-IE" sz="3600" dirty="0" smtClean="0"/>
              <a:t>Drama</a:t>
            </a:r>
          </a:p>
          <a:p>
            <a:r>
              <a:rPr lang="en-IE" sz="3600" dirty="0" smtClean="0"/>
              <a:t>P.E. </a:t>
            </a:r>
            <a:endParaRPr lang="en-IE" sz="3600" dirty="0"/>
          </a:p>
          <a:p>
            <a:r>
              <a:rPr lang="en-IE" sz="3600" dirty="0" smtClean="0"/>
              <a:t>Religion</a:t>
            </a:r>
          </a:p>
          <a:p>
            <a:r>
              <a:rPr lang="en-IE" sz="3600" dirty="0" err="1" smtClean="0"/>
              <a:t>Aistear</a:t>
            </a:r>
            <a:endParaRPr lang="en-IE" sz="3600" dirty="0" smtClean="0"/>
          </a:p>
          <a:p>
            <a:pPr marL="0" indent="0">
              <a:buNone/>
            </a:pPr>
            <a:endParaRPr lang="en-IE" dirty="0" smtClean="0">
              <a:latin typeface="Baskerville Old Face" pitchFamily="18" charset="0"/>
            </a:endParaRPr>
          </a:p>
          <a:p>
            <a:pPr marL="0" indent="0">
              <a:buNone/>
            </a:pPr>
            <a:endParaRPr lang="en-IE" dirty="0"/>
          </a:p>
        </p:txBody>
      </p:sp>
    </p:spTree>
    <p:extLst>
      <p:ext uri="{BB962C8B-B14F-4D97-AF65-F5344CB8AC3E}">
        <p14:creationId xmlns:p14="http://schemas.microsoft.com/office/powerpoint/2010/main" xmlns="" val="110222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 calcmode="lin" valueType="num">
                                      <p:cBhvr additive="base">
                                        <p:cTn id="6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6000">
              <a:srgbClr val="FF6633"/>
            </a:gs>
            <a:gs pos="50000">
              <a:srgbClr val="FFFF00"/>
            </a:gs>
            <a:gs pos="75000">
              <a:srgbClr val="01A78F"/>
            </a:gs>
            <a:gs pos="100000">
              <a:srgbClr val="3366FF"/>
            </a:gs>
          </a:gsLst>
          <a:lin ang="2700000" scaled="1"/>
          <a:tileRect/>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67544" y="18937"/>
            <a:ext cx="8229600" cy="1143000"/>
          </a:xfrm>
        </p:spPr>
        <p:txBody>
          <a:bodyPr>
            <a:normAutofit fontScale="90000"/>
          </a:bodyPr>
          <a:lstStyle/>
          <a:p>
            <a:r>
              <a:rPr lang="en-IE" b="1" dirty="0"/>
              <a:t>What is </a:t>
            </a:r>
            <a:r>
              <a:rPr lang="en-IE" b="1" i="1" dirty="0" err="1"/>
              <a:t>Aistear</a:t>
            </a:r>
            <a:r>
              <a:rPr lang="en-IE" b="1" dirty="0"/>
              <a:t>?</a:t>
            </a:r>
            <a:r>
              <a:rPr lang="en-IE" dirty="0"/>
              <a:t/>
            </a:r>
            <a:br>
              <a:rPr lang="en-IE" dirty="0"/>
            </a:br>
            <a:endParaRPr lang="en-IE" dirty="0"/>
          </a:p>
        </p:txBody>
      </p:sp>
      <p:sp>
        <p:nvSpPr>
          <p:cNvPr id="6" name="Content Placeholder 5"/>
          <p:cNvSpPr>
            <a:spLocks noGrp="1"/>
          </p:cNvSpPr>
          <p:nvPr>
            <p:ph idx="1"/>
          </p:nvPr>
        </p:nvSpPr>
        <p:spPr>
          <a:xfrm>
            <a:off x="395536" y="764704"/>
            <a:ext cx="8229600" cy="4525963"/>
          </a:xfrm>
        </p:spPr>
        <p:txBody>
          <a:bodyPr>
            <a:normAutofit lnSpcReduction="10000"/>
          </a:bodyPr>
          <a:lstStyle/>
          <a:p>
            <a:r>
              <a:rPr lang="en-IE" dirty="0" smtClean="0"/>
              <a:t>A </a:t>
            </a:r>
            <a:r>
              <a:rPr lang="en-IE" dirty="0"/>
              <a:t>curriculum framework for children </a:t>
            </a:r>
            <a:r>
              <a:rPr lang="en-IE" dirty="0" smtClean="0"/>
              <a:t>up to </a:t>
            </a:r>
            <a:r>
              <a:rPr lang="en-IE" dirty="0"/>
              <a:t>six </a:t>
            </a:r>
            <a:r>
              <a:rPr lang="en-IE" dirty="0" smtClean="0"/>
              <a:t>years old. </a:t>
            </a:r>
          </a:p>
          <a:p>
            <a:r>
              <a:rPr lang="en-IE" dirty="0" smtClean="0"/>
              <a:t>Describes the types of learning (e.g. values, attitudes, skills, knowledge and understanding) that are important in the early years.</a:t>
            </a:r>
          </a:p>
          <a:p>
            <a:r>
              <a:rPr lang="en-IE" dirty="0" smtClean="0"/>
              <a:t>Highlights the importance of </a:t>
            </a:r>
            <a:r>
              <a:rPr lang="en-IE" u="sng" dirty="0" smtClean="0"/>
              <a:t>play</a:t>
            </a:r>
            <a:r>
              <a:rPr lang="en-IE" dirty="0" smtClean="0"/>
              <a:t> in children’s </a:t>
            </a:r>
            <a:r>
              <a:rPr lang="en-IE" u="sng" dirty="0"/>
              <a:t>learning</a:t>
            </a:r>
            <a:r>
              <a:rPr lang="en-IE" dirty="0"/>
              <a:t> and </a:t>
            </a:r>
            <a:r>
              <a:rPr lang="en-IE" u="sng" dirty="0" smtClean="0"/>
              <a:t>development</a:t>
            </a:r>
            <a:r>
              <a:rPr lang="en-IE" dirty="0" smtClean="0"/>
              <a:t>.</a:t>
            </a:r>
          </a:p>
          <a:p>
            <a:r>
              <a:rPr lang="en-IE" u="sng" dirty="0" smtClean="0"/>
              <a:t>Integrated</a:t>
            </a:r>
            <a:r>
              <a:rPr lang="en-IE" dirty="0" smtClean="0"/>
              <a:t> with the core curriculum</a:t>
            </a:r>
          </a:p>
          <a:p>
            <a:endParaRPr lang="en-IE" dirty="0" smtClean="0"/>
          </a:p>
          <a:p>
            <a:endParaRPr lang="en-IE" dirty="0"/>
          </a:p>
        </p:txBody>
      </p:sp>
    </p:spTree>
    <p:extLst>
      <p:ext uri="{BB962C8B-B14F-4D97-AF65-F5344CB8AC3E}">
        <p14:creationId xmlns:p14="http://schemas.microsoft.com/office/powerpoint/2010/main" xmlns="" val="218843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168" y="5507"/>
            <a:ext cx="4542832" cy="3453464"/>
          </a:xfrm>
          <a:prstGeom prst="roundRect">
            <a:avLst/>
          </a:prstGeom>
          <a:solidFill>
            <a:srgbClr val="FFFF00"/>
          </a:solidFill>
        </p:spPr>
        <p:style>
          <a:lnRef idx="1">
            <a:schemeClr val="accent3"/>
          </a:lnRef>
          <a:fillRef idx="2">
            <a:schemeClr val="accent3"/>
          </a:fillRef>
          <a:effectRef idx="1">
            <a:schemeClr val="accent3"/>
          </a:effectRef>
          <a:fontRef idx="minor">
            <a:schemeClr val="dk1"/>
          </a:fontRef>
        </p:style>
        <p:txBody>
          <a:bodyPr/>
          <a:lstStyle/>
          <a:p>
            <a:pPr algn="ctr"/>
            <a:r>
              <a:rPr lang="en-IE" sz="3200" dirty="0" smtClean="0"/>
              <a:t>Maths </a:t>
            </a:r>
          </a:p>
          <a:p>
            <a:r>
              <a:rPr lang="en-IE" sz="2200" dirty="0"/>
              <a:t>Early maths skills</a:t>
            </a:r>
          </a:p>
          <a:p>
            <a:r>
              <a:rPr lang="en-IE" sz="2200" dirty="0"/>
              <a:t>Number</a:t>
            </a:r>
          </a:p>
          <a:p>
            <a:r>
              <a:rPr lang="en-IE" sz="2200" dirty="0"/>
              <a:t>Algebra (patterns)</a:t>
            </a:r>
          </a:p>
          <a:p>
            <a:r>
              <a:rPr lang="en-IE" sz="2200" dirty="0"/>
              <a:t>Shape and space (2D &amp; 3D shapes/ positional language)</a:t>
            </a:r>
          </a:p>
          <a:p>
            <a:r>
              <a:rPr lang="en-IE" sz="2200" dirty="0"/>
              <a:t>Measures (time, weight, capacity, length, height and money)</a:t>
            </a:r>
          </a:p>
          <a:p>
            <a:r>
              <a:rPr lang="en-IE" sz="2200" dirty="0"/>
              <a:t>Data</a:t>
            </a:r>
          </a:p>
          <a:p>
            <a:pPr algn="ctr"/>
            <a:endParaRPr lang="en-IE" dirty="0"/>
          </a:p>
        </p:txBody>
      </p:sp>
      <p:pic>
        <p:nvPicPr>
          <p:cNvPr id="6" name="Picture 5" descr="DSCN2222.JPG"/>
          <p:cNvPicPr>
            <a:picLocks noChangeAspect="1"/>
          </p:cNvPicPr>
          <p:nvPr/>
        </p:nvPicPr>
        <p:blipFill>
          <a:blip r:embed="rId2" cstate="print"/>
          <a:stretch>
            <a:fillRect/>
          </a:stretch>
        </p:blipFill>
        <p:spPr>
          <a:xfrm>
            <a:off x="4572000" y="0"/>
            <a:ext cx="4572000" cy="3429000"/>
          </a:xfrm>
          <a:prstGeom prst="rect">
            <a:avLst/>
          </a:prstGeom>
        </p:spPr>
      </p:pic>
      <p:pic>
        <p:nvPicPr>
          <p:cNvPr id="7" name="Picture 6" descr="DSCN2223.JPG"/>
          <p:cNvPicPr>
            <a:picLocks noChangeAspect="1"/>
          </p:cNvPicPr>
          <p:nvPr/>
        </p:nvPicPr>
        <p:blipFill>
          <a:blip r:embed="rId3" cstate="print"/>
          <a:stretch>
            <a:fillRect/>
          </a:stretch>
        </p:blipFill>
        <p:spPr>
          <a:xfrm>
            <a:off x="0" y="3429000"/>
            <a:ext cx="4572000" cy="3429000"/>
          </a:xfrm>
          <a:prstGeom prst="rect">
            <a:avLst/>
          </a:prstGeom>
        </p:spPr>
      </p:pic>
      <p:pic>
        <p:nvPicPr>
          <p:cNvPr id="8" name="Picture 7" descr="DSCN2225.JPG"/>
          <p:cNvPicPr>
            <a:picLocks noChangeAspect="1"/>
          </p:cNvPicPr>
          <p:nvPr/>
        </p:nvPicPr>
        <p:blipFill>
          <a:blip r:embed="rId4" cstate="print"/>
          <a:stretch>
            <a:fillRect/>
          </a:stretch>
        </p:blipFill>
        <p:spPr>
          <a:xfrm>
            <a:off x="4572000" y="3429000"/>
            <a:ext cx="4572000" cy="3429000"/>
          </a:xfrm>
          <a:prstGeom prst="rect">
            <a:avLst/>
          </a:prstGeom>
        </p:spPr>
      </p:pic>
    </p:spTree>
    <p:extLst>
      <p:ext uri="{BB962C8B-B14F-4D97-AF65-F5344CB8AC3E}">
        <p14:creationId xmlns:p14="http://schemas.microsoft.com/office/powerpoint/2010/main" xmlns="" val="865785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SCN2229.JPG"/>
          <p:cNvPicPr>
            <a:picLocks noChangeAspect="1"/>
          </p:cNvPicPr>
          <p:nvPr/>
        </p:nvPicPr>
        <p:blipFill>
          <a:blip r:embed="rId3" cstate="print"/>
          <a:stretch>
            <a:fillRect/>
          </a:stretch>
        </p:blipFill>
        <p:spPr>
          <a:xfrm>
            <a:off x="0" y="0"/>
            <a:ext cx="4668011" cy="3501008"/>
          </a:xfrm>
          <a:prstGeom prst="rect">
            <a:avLst/>
          </a:prstGeom>
        </p:spPr>
      </p:pic>
      <p:pic>
        <p:nvPicPr>
          <p:cNvPr id="9" name="Picture 8" descr="DSCN2233.JPG"/>
          <p:cNvPicPr>
            <a:picLocks noChangeAspect="1"/>
          </p:cNvPicPr>
          <p:nvPr/>
        </p:nvPicPr>
        <p:blipFill>
          <a:blip r:embed="rId4" cstate="print"/>
          <a:stretch>
            <a:fillRect/>
          </a:stretch>
        </p:blipFill>
        <p:spPr>
          <a:xfrm>
            <a:off x="4572000" y="0"/>
            <a:ext cx="4572000" cy="3501008"/>
          </a:xfrm>
          <a:prstGeom prst="rect">
            <a:avLst/>
          </a:prstGeom>
        </p:spPr>
      </p:pic>
      <p:pic>
        <p:nvPicPr>
          <p:cNvPr id="10" name="Picture 9" descr="DSCN2234.JPG"/>
          <p:cNvPicPr>
            <a:picLocks noChangeAspect="1"/>
          </p:cNvPicPr>
          <p:nvPr/>
        </p:nvPicPr>
        <p:blipFill>
          <a:blip r:embed="rId5" cstate="print"/>
          <a:stretch>
            <a:fillRect/>
          </a:stretch>
        </p:blipFill>
        <p:spPr>
          <a:xfrm>
            <a:off x="0" y="3429000"/>
            <a:ext cx="4572000" cy="3429000"/>
          </a:xfrm>
          <a:prstGeom prst="rect">
            <a:avLst/>
          </a:prstGeom>
        </p:spPr>
      </p:pic>
      <p:pic>
        <p:nvPicPr>
          <p:cNvPr id="11" name="Picture 10" descr="DSCN2284.JPG"/>
          <p:cNvPicPr>
            <a:picLocks noChangeAspect="1"/>
          </p:cNvPicPr>
          <p:nvPr/>
        </p:nvPicPr>
        <p:blipFill>
          <a:blip r:embed="rId6" cstate="print"/>
          <a:stretch>
            <a:fillRect/>
          </a:stretch>
        </p:blipFill>
        <p:spPr>
          <a:xfrm>
            <a:off x="4572000" y="3356992"/>
            <a:ext cx="4571999" cy="3501008"/>
          </a:xfrm>
          <a:prstGeom prst="rect">
            <a:avLst/>
          </a:prstGeom>
        </p:spPr>
      </p:pic>
    </p:spTree>
    <p:extLst>
      <p:ext uri="{BB962C8B-B14F-4D97-AF65-F5344CB8AC3E}">
        <p14:creationId xmlns:p14="http://schemas.microsoft.com/office/powerpoint/2010/main" xmlns="" val="2361945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35000">
              <a:srgbClr val="FFC000"/>
            </a:gs>
            <a:gs pos="50000">
              <a:srgbClr val="FFFF00"/>
            </a:gs>
            <a:gs pos="75000">
              <a:srgbClr val="01A78F"/>
            </a:gs>
            <a:gs pos="100000">
              <a:srgbClr val="3366FF"/>
            </a:gs>
          </a:gsLst>
          <a:lin ang="189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mn-lt"/>
              </a:rPr>
              <a:t>Infant School Day </a:t>
            </a:r>
            <a:endParaRPr lang="en-IE" dirty="0">
              <a:latin typeface="+mn-lt"/>
            </a:endParaRPr>
          </a:p>
        </p:txBody>
      </p:sp>
      <p:sp>
        <p:nvSpPr>
          <p:cNvPr id="3" name="Content Placeholder 2"/>
          <p:cNvSpPr>
            <a:spLocks noGrp="1"/>
          </p:cNvSpPr>
          <p:nvPr>
            <p:ph idx="1"/>
          </p:nvPr>
        </p:nvSpPr>
        <p:spPr>
          <a:xfrm>
            <a:off x="467544" y="1556792"/>
            <a:ext cx="8229600" cy="4525963"/>
          </a:xfrm>
        </p:spPr>
        <p:txBody>
          <a:bodyPr/>
          <a:lstStyle/>
          <a:p>
            <a:r>
              <a:rPr lang="en-IE" dirty="0" smtClean="0"/>
              <a:t>9:20 am – 2:00pm</a:t>
            </a:r>
          </a:p>
          <a:p>
            <a:r>
              <a:rPr lang="en-IE" dirty="0" smtClean="0"/>
              <a:t>9:20am-12:00pm (First 2 weeks)</a:t>
            </a:r>
          </a:p>
          <a:p>
            <a:r>
              <a:rPr lang="en-IE" dirty="0" smtClean="0"/>
              <a:t>Arrival from 9:10am</a:t>
            </a:r>
          </a:p>
          <a:p>
            <a:r>
              <a:rPr lang="en-IE" dirty="0" smtClean="0"/>
              <a:t>Morning Break 11:00 am – 11:15am</a:t>
            </a:r>
          </a:p>
          <a:p>
            <a:r>
              <a:rPr lang="en-IE" dirty="0" smtClean="0"/>
              <a:t>Lunch 12:30pm – 1:00pm</a:t>
            </a:r>
          </a:p>
          <a:p>
            <a:r>
              <a:rPr lang="en-IE" dirty="0" smtClean="0"/>
              <a:t>Collection at 2:00pm</a:t>
            </a:r>
            <a:endParaRPr lang="en-IE" dirty="0"/>
          </a:p>
        </p:txBody>
      </p:sp>
    </p:spTree>
    <p:extLst>
      <p:ext uri="{BB962C8B-B14F-4D97-AF65-F5344CB8AC3E}">
        <p14:creationId xmlns:p14="http://schemas.microsoft.com/office/powerpoint/2010/main" xmlns="" val="257747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7000">
              <a:srgbClr val="0819FB"/>
            </a:gs>
            <a:gs pos="3000">
              <a:srgbClr val="1A8D48"/>
            </a:gs>
            <a:gs pos="27000">
              <a:srgbClr val="FFFF00"/>
            </a:gs>
            <a:gs pos="77000">
              <a:srgbClr val="EE3F17"/>
            </a:gs>
            <a:gs pos="88000">
              <a:srgbClr val="E81766"/>
            </a:gs>
            <a:gs pos="100000">
              <a:srgbClr val="A603AB"/>
            </a:gs>
          </a:gsLst>
          <a:lin ang="189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Homework</a:t>
            </a:r>
            <a:endParaRPr lang="en-IE" dirty="0"/>
          </a:p>
        </p:txBody>
      </p:sp>
      <p:sp>
        <p:nvSpPr>
          <p:cNvPr id="3" name="Content Placeholder 2"/>
          <p:cNvSpPr>
            <a:spLocks noGrp="1"/>
          </p:cNvSpPr>
          <p:nvPr>
            <p:ph idx="1"/>
          </p:nvPr>
        </p:nvSpPr>
        <p:spPr/>
        <p:txBody>
          <a:bodyPr>
            <a:normAutofit lnSpcReduction="10000"/>
          </a:bodyPr>
          <a:lstStyle/>
          <a:p>
            <a:r>
              <a:rPr lang="en-IE" dirty="0" smtClean="0"/>
              <a:t>Monday to Thursday</a:t>
            </a:r>
          </a:p>
          <a:p>
            <a:r>
              <a:rPr lang="en-IE" dirty="0" smtClean="0"/>
              <a:t>Folder</a:t>
            </a:r>
          </a:p>
          <a:p>
            <a:r>
              <a:rPr lang="en-IE" dirty="0" smtClean="0"/>
              <a:t>Jolly Phonics </a:t>
            </a:r>
          </a:p>
          <a:p>
            <a:r>
              <a:rPr lang="en-IE" dirty="0" smtClean="0"/>
              <a:t>Pre-Writing  / Writing</a:t>
            </a:r>
          </a:p>
          <a:p>
            <a:r>
              <a:rPr lang="en-IE" dirty="0" smtClean="0"/>
              <a:t>Shared Reading (September to December)</a:t>
            </a:r>
            <a:endParaRPr lang="en-IE" dirty="0"/>
          </a:p>
          <a:p>
            <a:r>
              <a:rPr lang="en-IE" dirty="0" smtClean="0"/>
              <a:t>Formal Reading Scheme  (January)</a:t>
            </a:r>
          </a:p>
          <a:p>
            <a:r>
              <a:rPr lang="en-IE" dirty="0" smtClean="0"/>
              <a:t>Grow in Love</a:t>
            </a:r>
          </a:p>
          <a:p>
            <a:r>
              <a:rPr lang="en-IE" dirty="0" smtClean="0"/>
              <a:t> Maths</a:t>
            </a:r>
            <a:endParaRPr lang="en-IE" dirty="0"/>
          </a:p>
          <a:p>
            <a:endParaRPr lang="en-IE" dirty="0"/>
          </a:p>
        </p:txBody>
      </p:sp>
    </p:spTree>
    <p:extLst>
      <p:ext uri="{BB962C8B-B14F-4D97-AF65-F5344CB8AC3E}">
        <p14:creationId xmlns:p14="http://schemas.microsoft.com/office/powerpoint/2010/main" xmlns="" val="254032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33340">
              <a:srgbClr val="FFCB00"/>
            </a:gs>
            <a:gs pos="29160">
              <a:srgbClr val="FFAF12"/>
            </a:gs>
            <a:gs pos="1000">
              <a:srgbClr val="FF3399"/>
            </a:gs>
            <a:gs pos="30000">
              <a:srgbClr val="FFC000"/>
            </a:gs>
            <a:gs pos="50000">
              <a:srgbClr val="FFFF00"/>
            </a:gs>
            <a:gs pos="75000">
              <a:srgbClr val="01A78F"/>
            </a:gs>
            <a:gs pos="100000">
              <a:srgbClr val="3366FF"/>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mn-lt"/>
              </a:rPr>
              <a:t>General Requirements </a:t>
            </a:r>
            <a:endParaRPr lang="en-IE" dirty="0">
              <a:latin typeface="+mn-lt"/>
            </a:endParaRPr>
          </a:p>
        </p:txBody>
      </p:sp>
      <p:sp>
        <p:nvSpPr>
          <p:cNvPr id="3" name="Content Placeholder 2"/>
          <p:cNvSpPr>
            <a:spLocks noGrp="1"/>
          </p:cNvSpPr>
          <p:nvPr>
            <p:ph idx="1"/>
          </p:nvPr>
        </p:nvSpPr>
        <p:spPr>
          <a:xfrm>
            <a:off x="467544" y="1412776"/>
            <a:ext cx="8229600" cy="4525963"/>
          </a:xfrm>
        </p:spPr>
        <p:txBody>
          <a:bodyPr/>
          <a:lstStyle/>
          <a:p>
            <a:r>
              <a:rPr lang="en-IE" dirty="0" smtClean="0"/>
              <a:t>Lunch-box and beaker</a:t>
            </a:r>
          </a:p>
          <a:p>
            <a:r>
              <a:rPr lang="en-IE" dirty="0" smtClean="0"/>
              <a:t>School bag </a:t>
            </a:r>
          </a:p>
          <a:p>
            <a:r>
              <a:rPr lang="en-IE" dirty="0" smtClean="0"/>
              <a:t>Morning Routine</a:t>
            </a:r>
          </a:p>
          <a:p>
            <a:r>
              <a:rPr lang="en-IE" dirty="0" smtClean="0"/>
              <a:t>Ensure all belongings are labelled</a:t>
            </a:r>
          </a:p>
          <a:p>
            <a:r>
              <a:rPr lang="en-IE" dirty="0" smtClean="0"/>
              <a:t>Book list</a:t>
            </a:r>
          </a:p>
          <a:p>
            <a:pPr marL="0" indent="0">
              <a:buNone/>
            </a:pPr>
            <a:endParaRPr lang="en-IE" dirty="0"/>
          </a:p>
        </p:txBody>
      </p:sp>
    </p:spTree>
    <p:extLst>
      <p:ext uri="{BB962C8B-B14F-4D97-AF65-F5344CB8AC3E}">
        <p14:creationId xmlns:p14="http://schemas.microsoft.com/office/powerpoint/2010/main" xmlns="" val="407089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IE" dirty="0" smtClean="0"/>
              <a:t>Sample Book list</a:t>
            </a:r>
            <a:endParaRPr lang="en-IE" dirty="0"/>
          </a:p>
        </p:txBody>
      </p:sp>
      <p:sp>
        <p:nvSpPr>
          <p:cNvPr id="3" name="Content Placeholder 2"/>
          <p:cNvSpPr>
            <a:spLocks noGrp="1"/>
          </p:cNvSpPr>
          <p:nvPr>
            <p:ph idx="1"/>
          </p:nvPr>
        </p:nvSpPr>
        <p:spPr>
          <a:xfrm>
            <a:off x="467544" y="1052736"/>
            <a:ext cx="8229600" cy="5805264"/>
          </a:xfrm>
        </p:spPr>
        <p:txBody>
          <a:bodyPr>
            <a:normAutofit fontScale="25000" lnSpcReduction="20000"/>
          </a:bodyPr>
          <a:lstStyle/>
          <a:p>
            <a:pPr>
              <a:buNone/>
            </a:pPr>
            <a:endParaRPr lang="en-IE" dirty="0" smtClean="0"/>
          </a:p>
          <a:p>
            <a:r>
              <a:rPr lang="en-IE" dirty="0" smtClean="0"/>
              <a:t>                    	</a:t>
            </a:r>
          </a:p>
          <a:p>
            <a:r>
              <a:rPr lang="en-IE" sz="8000" dirty="0" smtClean="0"/>
              <a:t>Gaeilge</a:t>
            </a:r>
          </a:p>
          <a:p>
            <a:r>
              <a:rPr lang="en-IE" sz="8000" dirty="0" err="1" smtClean="0"/>
              <a:t>Céim</a:t>
            </a:r>
            <a:r>
              <a:rPr lang="en-IE" sz="8000" dirty="0" smtClean="0"/>
              <a:t> </a:t>
            </a:r>
            <a:r>
              <a:rPr lang="en-IE" sz="8000" dirty="0" err="1" smtClean="0"/>
              <a:t>ar</a:t>
            </a:r>
            <a:r>
              <a:rPr lang="en-IE" sz="8000" dirty="0" smtClean="0"/>
              <a:t> </a:t>
            </a:r>
            <a:r>
              <a:rPr lang="en-IE" sz="8000" dirty="0" err="1" smtClean="0"/>
              <a:t>Chéim</a:t>
            </a:r>
            <a:r>
              <a:rPr lang="en-IE" sz="8000" dirty="0" smtClean="0"/>
              <a:t> A (CJ Fallon) </a:t>
            </a:r>
          </a:p>
          <a:p>
            <a:r>
              <a:rPr lang="en-IE" sz="8000" dirty="0" smtClean="0"/>
              <a:t>Maths</a:t>
            </a:r>
          </a:p>
          <a:p>
            <a:r>
              <a:rPr lang="en-IE" sz="8000" dirty="0" smtClean="0"/>
              <a:t>Busy at Maths Junior Infants (CJ Fallon)</a:t>
            </a:r>
          </a:p>
          <a:p>
            <a:r>
              <a:rPr lang="en-IE" sz="8000" dirty="0" smtClean="0"/>
              <a:t>English</a:t>
            </a:r>
          </a:p>
          <a:p>
            <a:r>
              <a:rPr lang="en-IE" sz="8000" dirty="0" smtClean="0"/>
              <a:t>Writing</a:t>
            </a:r>
          </a:p>
          <a:p>
            <a:r>
              <a:rPr lang="en-IE" sz="8000" dirty="0" smtClean="0"/>
              <a:t>Rainbow Skills Book A (CJ Fallon) </a:t>
            </a:r>
          </a:p>
          <a:p>
            <a:r>
              <a:rPr lang="en-IE" sz="8000" dirty="0" smtClean="0"/>
              <a:t>Sounds Like Phonics A (CJ Fallon)</a:t>
            </a:r>
          </a:p>
          <a:p>
            <a:r>
              <a:rPr lang="en-IE" sz="8000" dirty="0" smtClean="0"/>
              <a:t>Reading Zone Pre-Reading Activity Book (Folens)</a:t>
            </a:r>
          </a:p>
          <a:p>
            <a:r>
              <a:rPr lang="en-IE" sz="8000" dirty="0" smtClean="0"/>
              <a:t>Sight &amp; Sounds Infant Book </a:t>
            </a:r>
            <a:r>
              <a:rPr lang="en-IE" sz="8000" u="sng" dirty="0" smtClean="0">
                <a:hlinkClick r:id="rId2"/>
              </a:rPr>
              <a:t>https://4schools.examcraftgroup.ie/</a:t>
            </a:r>
            <a:endParaRPr lang="en-IE" sz="8000" dirty="0" smtClean="0"/>
          </a:p>
          <a:p>
            <a:r>
              <a:rPr lang="en-IE" sz="8000" dirty="0" smtClean="0"/>
              <a:t>Ready, Steady Write A (Pre-Cursive) (Folens) </a:t>
            </a:r>
          </a:p>
          <a:p>
            <a:r>
              <a:rPr lang="en-IE" sz="8000" dirty="0" smtClean="0"/>
              <a:t>New Wave Pre-Writing Patterns (Prim-Ed) </a:t>
            </a:r>
          </a:p>
          <a:p>
            <a:r>
              <a:rPr lang="en-IE" sz="8000" b="1" dirty="0" smtClean="0"/>
              <a:t>SESE</a:t>
            </a:r>
            <a:endParaRPr lang="en-IE" sz="8000" dirty="0" smtClean="0"/>
          </a:p>
          <a:p>
            <a:r>
              <a:rPr lang="en-IE" sz="8000" dirty="0" smtClean="0"/>
              <a:t>Unlocking SESE Junior Infants (Folens)</a:t>
            </a:r>
          </a:p>
          <a:p>
            <a:r>
              <a:rPr lang="en-IE" sz="8000" dirty="0" smtClean="0"/>
              <a:t>Religion</a:t>
            </a:r>
          </a:p>
          <a:p>
            <a:r>
              <a:rPr lang="en-IE" sz="8000" dirty="0" smtClean="0"/>
              <a:t>Grow in Love Senior Infants Primary  (</a:t>
            </a:r>
            <a:r>
              <a:rPr lang="en-IE" sz="8000" dirty="0" err="1" smtClean="0"/>
              <a:t>Veritas</a:t>
            </a:r>
            <a:r>
              <a:rPr lang="en-IE" sz="8000" dirty="0" smtClean="0"/>
              <a:t>)  </a:t>
            </a:r>
          </a:p>
          <a:p>
            <a:r>
              <a:rPr lang="en-IE" sz="8000" i="1" u="sng" dirty="0" smtClean="0"/>
              <a:t>All other books will be available on the Book Rental Scheme</a:t>
            </a:r>
            <a:r>
              <a:rPr lang="en-IE" sz="8000" u="sng" dirty="0" smtClean="0"/>
              <a:t>.</a:t>
            </a:r>
            <a:r>
              <a:rPr lang="en-IE" sz="8000" b="1" dirty="0" smtClean="0"/>
              <a:t>                 </a:t>
            </a:r>
            <a:endParaRPr lang="en-IE" dirty="0" smtClean="0"/>
          </a:p>
          <a:p>
            <a:pPr>
              <a:buNone/>
            </a:pPr>
            <a:r>
              <a:rPr lang="en-IE" b="1" i="1" dirty="0" smtClean="0"/>
              <a:t> </a:t>
            </a:r>
            <a:endParaRPr lang="en-IE" dirty="0" smtClean="0"/>
          </a:p>
          <a:p>
            <a:endParaRPr lang="en-I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Our School Community</a:t>
            </a:r>
            <a:endParaRPr lang="en-IE" dirty="0"/>
          </a:p>
        </p:txBody>
      </p:sp>
      <p:sp>
        <p:nvSpPr>
          <p:cNvPr id="3" name="Content Placeholder 2"/>
          <p:cNvSpPr>
            <a:spLocks noGrp="1"/>
          </p:cNvSpPr>
          <p:nvPr>
            <p:ph sz="half" idx="1"/>
          </p:nvPr>
        </p:nvSpPr>
        <p:spPr>
          <a:xfrm>
            <a:off x="457200" y="1600200"/>
            <a:ext cx="4038600" cy="4997152"/>
          </a:xfrm>
        </p:spPr>
        <p:txBody>
          <a:bodyPr>
            <a:normAutofit fontScale="92500" lnSpcReduction="20000"/>
          </a:bodyPr>
          <a:lstStyle/>
          <a:p>
            <a:r>
              <a:rPr lang="en-IE" dirty="0" smtClean="0"/>
              <a:t>Ms. Mary O’Dwyer </a:t>
            </a:r>
            <a:r>
              <a:rPr lang="en-IE" sz="2400" dirty="0" smtClean="0"/>
              <a:t>(Principal and Special Education Support Teacher)</a:t>
            </a:r>
          </a:p>
          <a:p>
            <a:r>
              <a:rPr lang="en-IE" dirty="0" smtClean="0"/>
              <a:t>Ms. Kathleen O’Shea </a:t>
            </a:r>
            <a:r>
              <a:rPr lang="en-IE" sz="2400" dirty="0" smtClean="0"/>
              <a:t>(Deputy Principal / 3</a:t>
            </a:r>
            <a:r>
              <a:rPr lang="en-IE" sz="2400" baseline="30000" dirty="0" smtClean="0"/>
              <a:t>rd</a:t>
            </a:r>
            <a:r>
              <a:rPr lang="en-IE" sz="2400" dirty="0" smtClean="0"/>
              <a:t> &amp; 4</a:t>
            </a:r>
            <a:r>
              <a:rPr lang="en-IE" sz="2400" baseline="30000" dirty="0" smtClean="0"/>
              <a:t>th</a:t>
            </a:r>
            <a:r>
              <a:rPr lang="en-IE" sz="2400" dirty="0" smtClean="0"/>
              <a:t>)</a:t>
            </a:r>
          </a:p>
          <a:p>
            <a:r>
              <a:rPr lang="en-IE" dirty="0" smtClean="0"/>
              <a:t>Ms. Áine Fitzgerald </a:t>
            </a:r>
            <a:r>
              <a:rPr lang="en-IE" sz="2400" dirty="0" smtClean="0"/>
              <a:t>(Junior and Senior Infants. Currently on leave) Ms. Lorraine Peters is the substitute teacher.</a:t>
            </a:r>
          </a:p>
          <a:p>
            <a:r>
              <a:rPr lang="en-IE" dirty="0" smtClean="0"/>
              <a:t>Ms. Jean Heffernan </a:t>
            </a:r>
            <a:r>
              <a:rPr lang="en-IE" sz="2400" dirty="0" smtClean="0"/>
              <a:t>(5</a:t>
            </a:r>
            <a:r>
              <a:rPr lang="en-IE" sz="2400" baseline="30000" dirty="0" smtClean="0"/>
              <a:t>th</a:t>
            </a:r>
            <a:r>
              <a:rPr lang="en-IE" sz="2400" dirty="0" smtClean="0"/>
              <a:t> &amp; 6</a:t>
            </a:r>
            <a:r>
              <a:rPr lang="en-IE" sz="2400" baseline="30000" dirty="0" smtClean="0"/>
              <a:t>th</a:t>
            </a:r>
            <a:r>
              <a:rPr lang="en-IE" sz="2400" dirty="0" smtClean="0"/>
              <a:t>.  Currently on leave)  Mr. Padraic Hennessy is the substitute Teacher.</a:t>
            </a:r>
          </a:p>
          <a:p>
            <a:r>
              <a:rPr lang="en-IE" dirty="0" smtClean="0"/>
              <a:t>Ms. Claire  Mullins </a:t>
            </a:r>
            <a:r>
              <a:rPr lang="en-IE" sz="2600" dirty="0" smtClean="0"/>
              <a:t>(1</a:t>
            </a:r>
            <a:r>
              <a:rPr lang="en-IE" sz="2600" baseline="30000" dirty="0" smtClean="0"/>
              <a:t>st</a:t>
            </a:r>
            <a:r>
              <a:rPr lang="en-IE" sz="2600" dirty="0" smtClean="0"/>
              <a:t> &amp; 2</a:t>
            </a:r>
            <a:r>
              <a:rPr lang="en-IE" sz="2600" baseline="30000" dirty="0" smtClean="0"/>
              <a:t>nd</a:t>
            </a:r>
            <a:r>
              <a:rPr lang="en-IE" sz="2600" dirty="0" smtClean="0"/>
              <a:t>)</a:t>
            </a:r>
            <a:endParaRPr lang="en-IE" sz="2400" dirty="0" smtClean="0"/>
          </a:p>
          <a:p>
            <a:endParaRPr lang="en-IE" dirty="0" smtClean="0"/>
          </a:p>
          <a:p>
            <a:endParaRPr lang="en-IE" dirty="0" smtClean="0"/>
          </a:p>
          <a:p>
            <a:endParaRPr lang="en-IE" sz="2400" dirty="0" smtClean="0"/>
          </a:p>
        </p:txBody>
      </p:sp>
      <p:sp>
        <p:nvSpPr>
          <p:cNvPr id="4" name="Content Placeholder 3"/>
          <p:cNvSpPr>
            <a:spLocks noGrp="1"/>
          </p:cNvSpPr>
          <p:nvPr>
            <p:ph sz="half" idx="2"/>
          </p:nvPr>
        </p:nvSpPr>
        <p:spPr/>
        <p:txBody>
          <a:bodyPr>
            <a:normAutofit fontScale="92500" lnSpcReduction="20000"/>
          </a:bodyPr>
          <a:lstStyle/>
          <a:p>
            <a:r>
              <a:rPr lang="en-IE" dirty="0" smtClean="0"/>
              <a:t>Mrs. Betty Buckley </a:t>
            </a:r>
            <a:r>
              <a:rPr lang="en-IE" sz="2400" dirty="0" smtClean="0"/>
              <a:t>(SNA)</a:t>
            </a:r>
          </a:p>
          <a:p>
            <a:r>
              <a:rPr lang="en-IE" dirty="0" smtClean="0"/>
              <a:t>Mrs. Shelly Carroll </a:t>
            </a:r>
            <a:r>
              <a:rPr lang="en-IE" sz="2600" dirty="0" smtClean="0"/>
              <a:t>(SNA)</a:t>
            </a:r>
          </a:p>
          <a:p>
            <a:r>
              <a:rPr lang="en-IE" dirty="0" err="1" smtClean="0"/>
              <a:t>Mrs.</a:t>
            </a:r>
            <a:r>
              <a:rPr lang="en-IE" dirty="0" smtClean="0"/>
              <a:t> L. O’Brien </a:t>
            </a:r>
            <a:r>
              <a:rPr lang="en-IE" sz="2400" dirty="0" smtClean="0"/>
              <a:t>(Secretary)</a:t>
            </a:r>
            <a:endParaRPr lang="en-IE" dirty="0"/>
          </a:p>
        </p:txBody>
      </p:sp>
    </p:spTree>
    <p:extLst>
      <p:ext uri="{BB962C8B-B14F-4D97-AF65-F5344CB8AC3E}">
        <p14:creationId xmlns:p14="http://schemas.microsoft.com/office/powerpoint/2010/main" xmlns="" val="95354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 calcmode="lin" valueType="num">
                                      <p:cBhvr additive="base">
                                        <p:cTn id="4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 calcmode="lin" valueType="num">
                                      <p:cBhvr additive="base">
                                        <p:cTn id="5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1"/>
            <a:ext cx="8568952" cy="5078313"/>
          </a:xfrm>
          <a:prstGeom prst="rect">
            <a:avLst/>
          </a:prstGeom>
        </p:spPr>
        <p:txBody>
          <a:bodyPr wrap="square">
            <a:spAutoFit/>
          </a:bodyPr>
          <a:lstStyle/>
          <a:p>
            <a:endParaRPr lang="en-IE" b="1" dirty="0" smtClean="0"/>
          </a:p>
          <a:p>
            <a:r>
              <a:rPr lang="en-IE" b="1" dirty="0" smtClean="0"/>
              <a:t>Junior Infant Requisites  			                           </a:t>
            </a:r>
            <a:endParaRPr lang="en-IE" dirty="0" smtClean="0"/>
          </a:p>
          <a:p>
            <a:r>
              <a:rPr lang="en-IE" dirty="0" smtClean="0"/>
              <a:t>Copy books:</a:t>
            </a:r>
          </a:p>
          <a:p>
            <a:r>
              <a:rPr lang="en-IE" dirty="0" smtClean="0"/>
              <a:t>2 x number 15 </a:t>
            </a:r>
          </a:p>
          <a:p>
            <a:r>
              <a:rPr lang="en-IE" dirty="0" smtClean="0"/>
              <a:t> 2 x blank </a:t>
            </a:r>
          </a:p>
          <a:p>
            <a:r>
              <a:rPr lang="en-IE" dirty="0" smtClean="0"/>
              <a:t> Art folder</a:t>
            </a:r>
          </a:p>
          <a:p>
            <a:r>
              <a:rPr lang="en-IE" dirty="0" smtClean="0"/>
              <a:t>1 x A3 plastic folder </a:t>
            </a:r>
          </a:p>
          <a:p>
            <a:r>
              <a:rPr lang="en-IE" dirty="0" smtClean="0"/>
              <a:t>Document folder 1 x A4 envelope folder </a:t>
            </a:r>
          </a:p>
          <a:p>
            <a:r>
              <a:rPr lang="en-IE" dirty="0" smtClean="0"/>
              <a:t>Homework folder</a:t>
            </a:r>
          </a:p>
          <a:p>
            <a:r>
              <a:rPr lang="en-IE" dirty="0" smtClean="0"/>
              <a:t>1 x zip folder </a:t>
            </a:r>
          </a:p>
          <a:p>
            <a:r>
              <a:rPr lang="en-IE" dirty="0" smtClean="0"/>
              <a:t>Writing requisites:</a:t>
            </a:r>
          </a:p>
          <a:p>
            <a:r>
              <a:rPr lang="en-IE" dirty="0" smtClean="0"/>
              <a:t>2 x junior grip triangular pencil </a:t>
            </a:r>
          </a:p>
          <a:p>
            <a:r>
              <a:rPr lang="en-IE" dirty="0" smtClean="0"/>
              <a:t> </a:t>
            </a:r>
          </a:p>
          <a:p>
            <a:r>
              <a:rPr lang="en-IE" dirty="0" smtClean="0"/>
              <a:t>crayons, rubber &amp; sharpener</a:t>
            </a:r>
          </a:p>
          <a:p>
            <a:r>
              <a:rPr lang="en-IE" dirty="0" smtClean="0"/>
              <a:t> </a:t>
            </a:r>
          </a:p>
          <a:p>
            <a:endParaRPr lang="en-IE" dirty="0" smtClean="0"/>
          </a:p>
          <a:p>
            <a:r>
              <a:rPr lang="en-IE" dirty="0" smtClean="0"/>
              <a:t> </a:t>
            </a:r>
          </a:p>
          <a:p>
            <a:r>
              <a:rPr lang="en-IE" dirty="0" smtClean="0"/>
              <a:t> </a:t>
            </a:r>
            <a:endParaRPr lang="en-I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5112568"/>
          </a:xfrm>
        </p:spPr>
        <p:txBody>
          <a:bodyPr>
            <a:normAutofit fontScale="62500" lnSpcReduction="20000"/>
          </a:bodyPr>
          <a:lstStyle/>
          <a:p>
            <a:r>
              <a:rPr lang="en-IE" dirty="0" smtClean="0"/>
              <a:t>A</a:t>
            </a:r>
            <a:r>
              <a:rPr lang="en-IE" dirty="0" smtClean="0"/>
              <a:t>rt </a:t>
            </a:r>
            <a:r>
              <a:rPr lang="en-IE" dirty="0" smtClean="0"/>
              <a:t>apron with sleeves</a:t>
            </a:r>
          </a:p>
          <a:p>
            <a:pPr>
              <a:buNone/>
            </a:pPr>
            <a:r>
              <a:rPr lang="en-IE" dirty="0" smtClean="0"/>
              <a:t>  </a:t>
            </a:r>
          </a:p>
          <a:p>
            <a:r>
              <a:rPr lang="en-IE" dirty="0" smtClean="0"/>
              <a:t>100ml anti-bacterial hand gel</a:t>
            </a:r>
          </a:p>
          <a:p>
            <a:pPr>
              <a:buNone/>
            </a:pPr>
            <a:r>
              <a:rPr lang="en-IE" dirty="0" smtClean="0"/>
              <a:t> </a:t>
            </a:r>
            <a:r>
              <a:rPr lang="en-IE" b="1" i="1" dirty="0" smtClean="0"/>
              <a:t> </a:t>
            </a:r>
            <a:endParaRPr lang="en-IE" dirty="0" smtClean="0"/>
          </a:p>
          <a:p>
            <a:r>
              <a:rPr lang="en-IE" b="1" dirty="0" smtClean="0"/>
              <a:t>School Charges:</a:t>
            </a:r>
            <a:r>
              <a:rPr lang="en-IE" dirty="0" smtClean="0"/>
              <a:t> Book Rental, Photocopying &amp; Art supplies, Insurance (24 Hour Cover) </a:t>
            </a:r>
            <a:r>
              <a:rPr lang="en-IE" b="1" dirty="0" smtClean="0"/>
              <a:t>Total due: €40</a:t>
            </a:r>
          </a:p>
          <a:p>
            <a:endParaRPr lang="en-IE" dirty="0" smtClean="0"/>
          </a:p>
          <a:p>
            <a:r>
              <a:rPr lang="en-IE" b="1" dirty="0" smtClean="0"/>
              <a:t>Voluntary Contribution</a:t>
            </a:r>
            <a:r>
              <a:rPr lang="en-IE" dirty="0" smtClean="0"/>
              <a:t>: </a:t>
            </a:r>
            <a:r>
              <a:rPr lang="en-IE" b="1" dirty="0" smtClean="0"/>
              <a:t>€75 per family.</a:t>
            </a:r>
            <a:endParaRPr lang="en-IE" dirty="0" smtClean="0"/>
          </a:p>
          <a:p>
            <a:pPr>
              <a:buNone/>
            </a:pPr>
            <a:endParaRPr lang="en-IE" dirty="0" smtClean="0"/>
          </a:p>
          <a:p>
            <a:r>
              <a:rPr lang="en-IE" dirty="0" smtClean="0"/>
              <a:t>Book Rental money to be paid on first day back in school. Books will be distributed as they are required.</a:t>
            </a:r>
          </a:p>
          <a:p>
            <a:pPr>
              <a:buNone/>
            </a:pPr>
            <a:endParaRPr lang="en-IE" dirty="0" smtClean="0"/>
          </a:p>
          <a:p>
            <a:r>
              <a:rPr lang="en-IE" b="1" dirty="0" smtClean="0"/>
              <a:t>Back to School on </a:t>
            </a:r>
            <a:r>
              <a:rPr lang="en-IE" b="1" dirty="0" smtClean="0"/>
              <a:t>Friday, 26</a:t>
            </a:r>
            <a:r>
              <a:rPr lang="en-IE" b="1" baseline="30000" dirty="0" smtClean="0"/>
              <a:t>th</a:t>
            </a:r>
            <a:r>
              <a:rPr lang="en-IE" b="1" dirty="0" smtClean="0"/>
              <a:t> </a:t>
            </a:r>
            <a:r>
              <a:rPr lang="en-IE" b="1" dirty="0" smtClean="0"/>
              <a:t>August 2022</a:t>
            </a:r>
            <a:endParaRPr lang="en-IE" dirty="0" smtClean="0"/>
          </a:p>
          <a:p>
            <a:pPr>
              <a:buNone/>
            </a:pPr>
            <a:r>
              <a:rPr lang="en-IE" b="1" dirty="0" smtClean="0"/>
              <a:t> </a:t>
            </a:r>
            <a:endParaRPr lang="en-IE" dirty="0" smtClean="0"/>
          </a:p>
          <a:p>
            <a:r>
              <a:rPr lang="en-IE" b="1" dirty="0" smtClean="0"/>
              <a:t>Please ensure that everything belonging to your child is labelled</a:t>
            </a:r>
            <a:endParaRPr lang="en-IE" dirty="0" smtClean="0"/>
          </a:p>
          <a:p>
            <a:pPr>
              <a:buNone/>
            </a:pPr>
            <a:r>
              <a:rPr lang="en-IE" dirty="0" smtClean="0"/>
              <a:t> </a:t>
            </a:r>
          </a:p>
          <a:p>
            <a:endParaRPr lang="en-I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189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7200" dirty="0" smtClean="0"/>
              <a:t/>
            </a:r>
            <a:br>
              <a:rPr lang="en-IE" sz="7200" dirty="0" smtClean="0"/>
            </a:br>
            <a:r>
              <a:rPr lang="en-IE" sz="7200" dirty="0"/>
              <a:t/>
            </a:r>
            <a:br>
              <a:rPr lang="en-IE" sz="7200" dirty="0"/>
            </a:br>
            <a:r>
              <a:rPr lang="en-IE" sz="7200" dirty="0" smtClean="0"/>
              <a:t/>
            </a:r>
            <a:br>
              <a:rPr lang="en-IE" sz="7200" dirty="0" smtClean="0"/>
            </a:br>
            <a:r>
              <a:rPr lang="en-IE" sz="7200" dirty="0"/>
              <a:t/>
            </a:r>
            <a:br>
              <a:rPr lang="en-IE" sz="7200" dirty="0"/>
            </a:br>
            <a:r>
              <a:rPr lang="en-IE" sz="7200" dirty="0" smtClean="0"/>
              <a:t>Preparing for School</a:t>
            </a:r>
            <a:endParaRPr lang="en-IE" sz="7200" dirty="0"/>
          </a:p>
        </p:txBody>
      </p:sp>
    </p:spTree>
    <p:extLst>
      <p:ext uri="{BB962C8B-B14F-4D97-AF65-F5344CB8AC3E}">
        <p14:creationId xmlns:p14="http://schemas.microsoft.com/office/powerpoint/2010/main" xmlns="" val="84461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189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Preparing</a:t>
            </a:r>
            <a:r>
              <a:rPr lang="en-IE" b="1" dirty="0" smtClean="0"/>
              <a:t> </a:t>
            </a:r>
            <a:r>
              <a:rPr lang="en-IE" dirty="0" smtClean="0"/>
              <a:t>for School</a:t>
            </a:r>
            <a:endParaRPr lang="en-IE" dirty="0"/>
          </a:p>
        </p:txBody>
      </p:sp>
      <p:sp>
        <p:nvSpPr>
          <p:cNvPr id="3" name="Content Placeholder 2"/>
          <p:cNvSpPr>
            <a:spLocks noGrp="1"/>
          </p:cNvSpPr>
          <p:nvPr>
            <p:ph idx="1"/>
          </p:nvPr>
        </p:nvSpPr>
        <p:spPr/>
        <p:txBody>
          <a:bodyPr>
            <a:normAutofit/>
          </a:bodyPr>
          <a:lstStyle/>
          <a:p>
            <a:r>
              <a:rPr lang="en-IE" dirty="0" smtClean="0"/>
              <a:t>You and Your Child</a:t>
            </a:r>
          </a:p>
          <a:p>
            <a:r>
              <a:rPr lang="en-IE" dirty="0" smtClean="0"/>
              <a:t>Open-Door Policy</a:t>
            </a:r>
          </a:p>
          <a:p>
            <a:r>
              <a:rPr lang="en-IE" dirty="0" smtClean="0"/>
              <a:t>Punctuality </a:t>
            </a:r>
          </a:p>
          <a:p>
            <a:r>
              <a:rPr lang="en-IE" dirty="0" smtClean="0"/>
              <a:t>School Notes</a:t>
            </a:r>
          </a:p>
          <a:p>
            <a:r>
              <a:rPr lang="en-IE" dirty="0" smtClean="0"/>
              <a:t>Text-a-Parent</a:t>
            </a:r>
          </a:p>
          <a:p>
            <a:r>
              <a:rPr lang="en-IE" dirty="0" smtClean="0"/>
              <a:t>Special Educational Needs</a:t>
            </a:r>
            <a:endParaRPr lang="en-IE" dirty="0"/>
          </a:p>
        </p:txBody>
      </p:sp>
    </p:spTree>
    <p:extLst>
      <p:ext uri="{BB962C8B-B14F-4D97-AF65-F5344CB8AC3E}">
        <p14:creationId xmlns:p14="http://schemas.microsoft.com/office/powerpoint/2010/main" xmlns="" val="22953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1" y="116632"/>
            <a:ext cx="7920880" cy="6525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456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548680"/>
            <a:ext cx="7920880" cy="4696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2554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88640"/>
            <a:ext cx="7992888" cy="6336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6271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5656" y="332656"/>
            <a:ext cx="6768631" cy="4104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749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General</a:t>
            </a:r>
            <a:r>
              <a:rPr lang="en-IE" b="1" dirty="0" smtClean="0"/>
              <a:t> </a:t>
            </a:r>
            <a:r>
              <a:rPr lang="en-IE" dirty="0" smtClean="0"/>
              <a:t>Information</a:t>
            </a:r>
            <a:endParaRPr lang="en-IE" dirty="0"/>
          </a:p>
        </p:txBody>
      </p:sp>
      <p:sp>
        <p:nvSpPr>
          <p:cNvPr id="3" name="Content Placeholder 2"/>
          <p:cNvSpPr>
            <a:spLocks noGrp="1"/>
          </p:cNvSpPr>
          <p:nvPr>
            <p:ph idx="4294967295"/>
          </p:nvPr>
        </p:nvSpPr>
        <p:spPr>
          <a:xfrm>
            <a:off x="251520" y="1628800"/>
            <a:ext cx="8229600" cy="4525963"/>
          </a:xfrm>
        </p:spPr>
        <p:txBody>
          <a:bodyPr>
            <a:normAutofit fontScale="92500" lnSpcReduction="20000"/>
          </a:bodyPr>
          <a:lstStyle/>
          <a:p>
            <a:r>
              <a:rPr lang="en-IE" sz="2800" dirty="0" smtClean="0"/>
              <a:t>Dept. of Education and Skills</a:t>
            </a:r>
          </a:p>
          <a:p>
            <a:r>
              <a:rPr lang="en-IE" sz="2800" dirty="0" smtClean="0"/>
              <a:t>Extra </a:t>
            </a:r>
            <a:r>
              <a:rPr lang="en-IE" sz="2800" dirty="0"/>
              <a:t>A</a:t>
            </a:r>
            <a:r>
              <a:rPr lang="en-IE" sz="2800" dirty="0" smtClean="0"/>
              <a:t>ctivities ( GAA, soccer, Cycle safe, school garden, STEM, Bit Buzz, whizzkids, Music, Drama, grandparents day, science workshops, history talks, fire safety talks) </a:t>
            </a:r>
          </a:p>
          <a:p>
            <a:r>
              <a:rPr lang="en-IE" sz="2800" dirty="0" smtClean="0"/>
              <a:t>School </a:t>
            </a:r>
            <a:r>
              <a:rPr lang="en-IE" sz="2800" dirty="0"/>
              <a:t>Uniform / Tracksuit</a:t>
            </a:r>
          </a:p>
          <a:p>
            <a:r>
              <a:rPr lang="en-IE" sz="2800" dirty="0"/>
              <a:t>Absence Guidelines</a:t>
            </a:r>
          </a:p>
          <a:p>
            <a:r>
              <a:rPr lang="en-IE" sz="2800" dirty="0" smtClean="0"/>
              <a:t>Code of Behaviour and Discipline</a:t>
            </a:r>
          </a:p>
          <a:p>
            <a:r>
              <a:rPr lang="en-IE" sz="2800" dirty="0" smtClean="0"/>
              <a:t>General Policies and </a:t>
            </a:r>
            <a:br>
              <a:rPr lang="en-IE" sz="2800" dirty="0" smtClean="0"/>
            </a:br>
            <a:r>
              <a:rPr lang="en-IE" sz="2800" dirty="0" smtClean="0"/>
              <a:t>Covid 19 policy (on website)</a:t>
            </a:r>
          </a:p>
          <a:p>
            <a:r>
              <a:rPr lang="en-IE" sz="2800" dirty="0" smtClean="0"/>
              <a:t>Anti-Bullying Policy</a:t>
            </a:r>
          </a:p>
          <a:p>
            <a:r>
              <a:rPr lang="en-IE" sz="2800" dirty="0" smtClean="0"/>
              <a:t>School Finance</a:t>
            </a:r>
          </a:p>
          <a:p>
            <a:endParaRPr lang="en-IE" sz="2800" dirty="0" smtClean="0"/>
          </a:p>
          <a:p>
            <a:pPr marL="0" indent="0">
              <a:buNone/>
            </a:pPr>
            <a:endParaRPr lang="en-IE" sz="2800" dirty="0"/>
          </a:p>
          <a:p>
            <a:pPr marL="0" indent="0">
              <a:buNone/>
            </a:pPr>
            <a:endParaRPr lang="en-IE" sz="2800" dirty="0" smtClean="0"/>
          </a:p>
        </p:txBody>
      </p:sp>
    </p:spTree>
    <p:extLst>
      <p:ext uri="{BB962C8B-B14F-4D97-AF65-F5344CB8AC3E}">
        <p14:creationId xmlns:p14="http://schemas.microsoft.com/office/powerpoint/2010/main" xmlns="" val="82464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7200" dirty="0" smtClean="0"/>
              <a:t/>
            </a:r>
            <a:br>
              <a:rPr lang="en-IE" sz="7200" dirty="0" smtClean="0"/>
            </a:br>
            <a:r>
              <a:rPr lang="en-IE" sz="7200" dirty="0"/>
              <a:t/>
            </a:r>
            <a:br>
              <a:rPr lang="en-IE" sz="7200" dirty="0"/>
            </a:br>
            <a:r>
              <a:rPr lang="en-IE" sz="7200" dirty="0" smtClean="0"/>
              <a:t/>
            </a:r>
            <a:br>
              <a:rPr lang="en-IE" sz="7200" dirty="0" smtClean="0"/>
            </a:br>
            <a:r>
              <a:rPr lang="en-IE" sz="7200" dirty="0"/>
              <a:t/>
            </a:r>
            <a:br>
              <a:rPr lang="en-IE" sz="7200" dirty="0"/>
            </a:br>
            <a:r>
              <a:rPr lang="en-IE" sz="7200" dirty="0" smtClean="0"/>
              <a:t>Code of Behaviour</a:t>
            </a:r>
            <a:endParaRPr lang="en-IE" sz="7200" dirty="0"/>
          </a:p>
        </p:txBody>
      </p:sp>
    </p:spTree>
    <p:extLst>
      <p:ext uri="{BB962C8B-B14F-4D97-AF65-F5344CB8AC3E}">
        <p14:creationId xmlns:p14="http://schemas.microsoft.com/office/powerpoint/2010/main" xmlns="" val="23239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88640"/>
            <a:ext cx="7848872" cy="6480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36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7200" dirty="0" smtClean="0"/>
              <a:t/>
            </a:r>
            <a:br>
              <a:rPr lang="en-IE" sz="7200" dirty="0" smtClean="0"/>
            </a:br>
            <a:r>
              <a:rPr lang="en-IE" sz="7200" dirty="0"/>
              <a:t/>
            </a:r>
            <a:br>
              <a:rPr lang="en-IE" sz="7200" dirty="0"/>
            </a:br>
            <a:r>
              <a:rPr lang="en-IE" sz="7200" dirty="0" smtClean="0"/>
              <a:t/>
            </a:r>
            <a:br>
              <a:rPr lang="en-IE" sz="7200" dirty="0" smtClean="0"/>
            </a:br>
            <a:r>
              <a:rPr lang="en-IE" sz="7200" dirty="0"/>
              <a:t/>
            </a:r>
            <a:br>
              <a:rPr lang="en-IE" sz="7200" dirty="0"/>
            </a:br>
            <a:r>
              <a:rPr lang="en-IE" sz="7200" dirty="0" smtClean="0"/>
              <a:t>Parental Permission Form</a:t>
            </a:r>
            <a:endParaRPr lang="en-IE" sz="7200" dirty="0"/>
          </a:p>
        </p:txBody>
      </p:sp>
    </p:spTree>
    <p:extLst>
      <p:ext uri="{BB962C8B-B14F-4D97-AF65-F5344CB8AC3E}">
        <p14:creationId xmlns:p14="http://schemas.microsoft.com/office/powerpoint/2010/main" xmlns="" val="194760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0"/>
            <a:ext cx="8913017" cy="150810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4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Parental Permission Form</a:t>
            </a:r>
            <a:endParaRPr kumimoji="0" lang="en-IE"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Each year, we ask your permission for your child to participate in certain activities.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IE"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In order to cut down on unnecessary paperwork and simplify record-keeping, we have decided to include as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IE"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many permissions as possible on one sheet.  Please read carefully each of the items below and tick the relevant box. </a:t>
            </a:r>
          </a:p>
          <a:p>
            <a:pPr marL="0" marR="0" lvl="0" indent="0" algn="l" defTabSz="914400" rtl="0" eaLnBrk="0" fontAlgn="base" latinLnBrk="0" hangingPunct="0">
              <a:lnSpc>
                <a:spcPct val="100000"/>
              </a:lnSpc>
              <a:spcBef>
                <a:spcPct val="0"/>
              </a:spcBef>
              <a:spcAft>
                <a:spcPct val="0"/>
              </a:spcAft>
              <a:buClrTx/>
              <a:buSzTx/>
              <a:buFontTx/>
              <a:buNone/>
              <a:tabLst/>
            </a:pPr>
            <a:r>
              <a:rPr kumimoji="0" lang="en-IE"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Not all items may be relevant to your child this year, but they probably will be at some stage in the future.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IE"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If you have any concerns regarding any of the items below please feel free to contact the class teacher or principal.</a:t>
            </a:r>
            <a:endParaRPr kumimoji="0" lang="en-IE"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467544" y="1597533"/>
          <a:ext cx="8064896" cy="4927810"/>
        </p:xfrm>
        <a:graphic>
          <a:graphicData uri="http://schemas.openxmlformats.org/drawingml/2006/table">
            <a:tbl>
              <a:tblPr/>
              <a:tblGrid>
                <a:gridCol w="7091874"/>
                <a:gridCol w="539384"/>
                <a:gridCol w="433638"/>
              </a:tblGrid>
              <a:tr h="259358">
                <a:tc>
                  <a:txBody>
                    <a:bodyPr/>
                    <a:lstStyle/>
                    <a:p>
                      <a:pPr>
                        <a:lnSpc>
                          <a:spcPct val="115000"/>
                        </a:lnSpc>
                        <a:spcAft>
                          <a:spcPts val="0"/>
                        </a:spcAft>
                      </a:pPr>
                      <a:r>
                        <a:rPr lang="en-IE" sz="1100" b="1">
                          <a:latin typeface="Century Gothic"/>
                          <a:ea typeface="Calibri"/>
                          <a:cs typeface="Times New Roman"/>
                        </a:rPr>
                        <a:t>I hereby give permission for my child in relation to the following:</a:t>
                      </a:r>
                      <a:endParaRPr lang="en-IE" sz="100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100" b="1">
                          <a:latin typeface="Century Gothic"/>
                          <a:ea typeface="Calibri"/>
                          <a:cs typeface="Times New Roman"/>
                        </a:rPr>
                        <a:t>Yes</a:t>
                      </a:r>
                      <a:endParaRPr lang="en-IE" sz="100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100" b="1">
                          <a:latin typeface="Century Gothic"/>
                          <a:ea typeface="Calibri"/>
                          <a:cs typeface="Times New Roman"/>
                        </a:rPr>
                        <a:t>No</a:t>
                      </a:r>
                      <a:endParaRPr lang="en-IE" sz="100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8075">
                <a:tc>
                  <a:txBody>
                    <a:bodyPr/>
                    <a:lstStyle/>
                    <a:p>
                      <a:pPr>
                        <a:lnSpc>
                          <a:spcPct val="115000"/>
                        </a:lnSpc>
                        <a:spcAft>
                          <a:spcPts val="0"/>
                        </a:spcAft>
                      </a:pPr>
                      <a:r>
                        <a:rPr lang="en-IE" sz="1100">
                          <a:latin typeface="Century Gothic"/>
                          <a:ea typeface="Calibri"/>
                          <a:cs typeface="Times New Roman"/>
                        </a:rPr>
                        <a:t>Do you give permission for your child to be photographed in school and at school events?  These photos will be put up on the school website and the school blog.</a:t>
                      </a:r>
                      <a:endParaRPr lang="en-IE" sz="100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1100">
                        <a:latin typeface="Century Gothic"/>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1100">
                        <a:latin typeface="Century Gothic"/>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717">
                <a:tc>
                  <a:txBody>
                    <a:bodyPr/>
                    <a:lstStyle/>
                    <a:p>
                      <a:pPr>
                        <a:lnSpc>
                          <a:spcPct val="115000"/>
                        </a:lnSpc>
                        <a:spcAft>
                          <a:spcPts val="0"/>
                        </a:spcAft>
                      </a:pPr>
                      <a:r>
                        <a:rPr lang="en-IE" sz="1100">
                          <a:latin typeface="Century Gothic"/>
                          <a:ea typeface="Calibri"/>
                          <a:cs typeface="Times New Roman"/>
                        </a:rPr>
                        <a:t>Do you give permission for your child to attend the Learning Support teacher if the school deems it necessary?</a:t>
                      </a:r>
                      <a:endParaRPr lang="en-IE" sz="100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1100">
                        <a:latin typeface="Century Gothic"/>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1100">
                        <a:latin typeface="Century Gothic"/>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717">
                <a:tc>
                  <a:txBody>
                    <a:bodyPr/>
                    <a:lstStyle/>
                    <a:p>
                      <a:pPr>
                        <a:lnSpc>
                          <a:spcPct val="115000"/>
                        </a:lnSpc>
                        <a:spcAft>
                          <a:spcPts val="0"/>
                        </a:spcAft>
                      </a:pPr>
                      <a:r>
                        <a:rPr lang="en-IE" sz="1100">
                          <a:latin typeface="Century Gothic"/>
                          <a:ea typeface="Calibri"/>
                          <a:cs typeface="Times New Roman"/>
                        </a:rPr>
                        <a:t>Go on school tours, local educational visits/field trips and participate in school activities (e.g. concerts, quizzes, choir, sporting activities etc)</a:t>
                      </a:r>
                      <a:endParaRPr lang="en-IE" sz="100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1100">
                        <a:latin typeface="Century Gothic"/>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1100">
                        <a:latin typeface="Century Gothic"/>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6792">
                <a:tc>
                  <a:txBody>
                    <a:bodyPr/>
                    <a:lstStyle/>
                    <a:p>
                      <a:pPr>
                        <a:lnSpc>
                          <a:spcPct val="115000"/>
                        </a:lnSpc>
                        <a:spcAft>
                          <a:spcPts val="0"/>
                        </a:spcAft>
                      </a:pPr>
                      <a:r>
                        <a:rPr lang="en-IE" sz="1100">
                          <a:latin typeface="Century Gothic"/>
                          <a:ea typeface="Calibri"/>
                          <a:cs typeface="Times New Roman"/>
                        </a:rPr>
                        <a:t>On occasions such as Communion, Confirmation and other school events, local press photographers take group photos of children and in some instances identify the children by name.  Do you agree to the school using your child’s image in this way? (Please remember that removing a child from a photo of the rest of the class can be quite upsetting for the child).  </a:t>
                      </a:r>
                      <a:endParaRPr lang="en-IE" sz="100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1100">
                        <a:latin typeface="Century Gothic"/>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1100">
                        <a:latin typeface="Century Gothic"/>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6151">
                <a:tc>
                  <a:txBody>
                    <a:bodyPr/>
                    <a:lstStyle/>
                    <a:p>
                      <a:pPr>
                        <a:lnSpc>
                          <a:spcPct val="115000"/>
                        </a:lnSpc>
                        <a:spcAft>
                          <a:spcPts val="0"/>
                        </a:spcAft>
                      </a:pPr>
                      <a:r>
                        <a:rPr lang="en-IE" sz="1100">
                          <a:latin typeface="Century Gothic"/>
                          <a:ea typeface="Calibri"/>
                          <a:cs typeface="Times New Roman"/>
                        </a:rPr>
                        <a:t>The school is obliged to teach ‘Stay Safe’ lessons on personal safety &amp; protection and RSE (Relationship &amp; Sexual Education) lessons on developing and changing.  Programmes taught are recommended and vetted by the Department of Education and Skills.  Lessons are developed using suitable content and appropriate language for each class.  Can your child participate in these lessons?</a:t>
                      </a:r>
                      <a:endParaRPr lang="en-IE" sz="100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1100">
                        <a:latin typeface="Century Gothic"/>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1100" dirty="0">
                        <a:latin typeface="Century Gothic"/>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952844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323528" y="476672"/>
          <a:ext cx="8424936" cy="4536504"/>
        </p:xfrm>
        <a:graphic>
          <a:graphicData uri="http://schemas.openxmlformats.org/drawingml/2006/table">
            <a:tbl>
              <a:tblPr/>
              <a:tblGrid>
                <a:gridCol w="7408475"/>
                <a:gridCol w="563464"/>
                <a:gridCol w="452997"/>
              </a:tblGrid>
              <a:tr h="2474457">
                <a:tc>
                  <a:txBody>
                    <a:bodyPr/>
                    <a:lstStyle/>
                    <a:p>
                      <a:pPr>
                        <a:lnSpc>
                          <a:spcPct val="115000"/>
                        </a:lnSpc>
                        <a:spcAft>
                          <a:spcPts val="0"/>
                        </a:spcAft>
                      </a:pPr>
                      <a:r>
                        <a:rPr lang="en-IE" sz="1100" dirty="0">
                          <a:latin typeface="Century Gothic"/>
                          <a:ea typeface="Calibri"/>
                          <a:cs typeface="Times New Roman"/>
                        </a:rPr>
                        <a:t>Do you give permission for your child to be taken immediately to a doctor or hospital in case of serious illness/accident?  (In a non-emergency it is the school’s policy to inform parents/guardians if their child has had an accident in school which may require them to collect their child and take him/her home or to hospital or doctor).  In an emergency it may be necessary to take the child to hospital/doctor and inform parents/guardians afterwards.</a:t>
                      </a:r>
                      <a:endParaRPr lang="en-IE" sz="1000" dirty="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1100">
                        <a:latin typeface="Century Gothic"/>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1100">
                        <a:latin typeface="Century Gothic"/>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2047">
                <a:tc>
                  <a:txBody>
                    <a:bodyPr/>
                    <a:lstStyle/>
                    <a:p>
                      <a:pPr>
                        <a:lnSpc>
                          <a:spcPct val="115000"/>
                        </a:lnSpc>
                        <a:spcAft>
                          <a:spcPts val="0"/>
                        </a:spcAft>
                      </a:pPr>
                      <a:r>
                        <a:rPr lang="en-IE" sz="1100">
                          <a:latin typeface="Century Gothic"/>
                          <a:ea typeface="Calibri"/>
                          <a:cs typeface="Times New Roman"/>
                        </a:rPr>
                        <a:t>On occasion we administer ‘Diagnostic’ tests (e.g. Neale Analysis, MIST, BPVS, Belfield Infant Screening, NRIT, Dyslexia screening) to discover the educational progress of pupils.  These tests may need to be administered on a one to one basis.  Should any concerns arise following these tests we will contact you.  Do you agree to this?</a:t>
                      </a:r>
                      <a:endParaRPr lang="en-IE" sz="1000">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1100">
                        <a:latin typeface="Century Gothic"/>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E" sz="1100" dirty="0">
                        <a:latin typeface="Century Gothic"/>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506" name="Rectangle 2"/>
          <p:cNvSpPr>
            <a:spLocks noChangeArrowheads="1"/>
          </p:cNvSpPr>
          <p:nvPr/>
        </p:nvSpPr>
        <p:spPr bwMode="auto">
          <a:xfrm>
            <a:off x="179512" y="5147392"/>
            <a:ext cx="8784976"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IE" sz="1100" dirty="0" smtClean="0">
                <a:latin typeface="Century Gothic" pitchFamily="34" charset="0"/>
                <a:ea typeface="Calibri" pitchFamily="34" charset="0"/>
                <a:cs typeface="Times New Roman" pitchFamily="18" charset="0"/>
              </a:rPr>
              <a:t>Name of Child:  ____________________________________		Date:  ________________</a:t>
            </a:r>
            <a:endParaRPr lang="en-IE" sz="1100" dirty="0" smtClean="0">
              <a:latin typeface="Arial" pitchFamily="34" charset="0"/>
              <a:cs typeface="Arial" pitchFamily="34" charset="0"/>
            </a:endParaRPr>
          </a:p>
          <a:p>
            <a:pPr lvl="0" eaLnBrk="0" fontAlgn="base" hangingPunct="0">
              <a:spcBef>
                <a:spcPct val="0"/>
              </a:spcBef>
              <a:spcAft>
                <a:spcPct val="0"/>
              </a:spcAft>
            </a:pPr>
            <a:endParaRPr lang="en-IE" sz="1100" dirty="0" smtClean="0">
              <a:latin typeface="Century Gothic" pitchFamily="34" charset="0"/>
              <a:ea typeface="Calibri" pitchFamily="34" charset="0"/>
              <a:cs typeface="Times New Roman" pitchFamily="18" charset="0"/>
            </a:endParaRPr>
          </a:p>
          <a:p>
            <a:pPr lvl="0" eaLnBrk="0" fontAlgn="base" hangingPunct="0">
              <a:spcBef>
                <a:spcPct val="0"/>
              </a:spcBef>
              <a:spcAft>
                <a:spcPct val="0"/>
              </a:spcAft>
            </a:pPr>
            <a:r>
              <a:rPr lang="en-IE" sz="1100" dirty="0" smtClean="0">
                <a:latin typeface="Century Gothic" pitchFamily="34" charset="0"/>
                <a:ea typeface="Calibri" pitchFamily="34" charset="0"/>
                <a:cs typeface="Times New Roman" pitchFamily="18" charset="0"/>
              </a:rPr>
              <a:t>Class Teacher:   ____________________________________</a:t>
            </a:r>
            <a:endParaRPr lang="en-IE" sz="1100" dirty="0" smtClean="0">
              <a:latin typeface="Arial" pitchFamily="34" charset="0"/>
              <a:cs typeface="Arial" pitchFamily="34" charset="0"/>
            </a:endParaRPr>
          </a:p>
          <a:p>
            <a:pPr lvl="0" eaLnBrk="0" fontAlgn="base" hangingPunct="0">
              <a:spcBef>
                <a:spcPct val="0"/>
              </a:spcBef>
              <a:spcAft>
                <a:spcPct val="0"/>
              </a:spcAft>
            </a:pPr>
            <a:endParaRPr lang="en-IE" sz="1100" dirty="0" smtClean="0">
              <a:latin typeface="Century Gothic" pitchFamily="34" charset="0"/>
              <a:ea typeface="Calibri" pitchFamily="34" charset="0"/>
              <a:cs typeface="Times New Roman" pitchFamily="18" charset="0"/>
            </a:endParaRPr>
          </a:p>
          <a:p>
            <a:pPr lvl="0" eaLnBrk="0" fontAlgn="base" hangingPunct="0">
              <a:spcBef>
                <a:spcPct val="0"/>
              </a:spcBef>
              <a:spcAft>
                <a:spcPct val="0"/>
              </a:spcAft>
            </a:pPr>
            <a:r>
              <a:rPr lang="en-IE" sz="1100" dirty="0" smtClean="0">
                <a:latin typeface="Century Gothic" pitchFamily="34" charset="0"/>
                <a:ea typeface="Calibri" pitchFamily="34" charset="0"/>
                <a:cs typeface="Times New Roman" pitchFamily="18" charset="0"/>
              </a:rPr>
              <a:t>Name of Parent/Guardian:        ____________________________________________</a:t>
            </a:r>
            <a:endParaRPr lang="en-IE" sz="1100" dirty="0" smtClean="0">
              <a:latin typeface="Arial" pitchFamily="34" charset="0"/>
              <a:cs typeface="Arial" pitchFamily="34" charset="0"/>
            </a:endParaRPr>
          </a:p>
          <a:p>
            <a:pPr lvl="0" eaLnBrk="0" fontAlgn="base" hangingPunct="0">
              <a:spcBef>
                <a:spcPct val="0"/>
              </a:spcBef>
              <a:spcAft>
                <a:spcPct val="0"/>
              </a:spcAft>
            </a:pPr>
            <a:endParaRPr lang="en-IE" sz="1100" dirty="0" smtClean="0">
              <a:latin typeface="Century Gothic" pitchFamily="34" charset="0"/>
              <a:ea typeface="Calibri" pitchFamily="34" charset="0"/>
              <a:cs typeface="Times New Roman" pitchFamily="18" charset="0"/>
            </a:endParaRPr>
          </a:p>
          <a:p>
            <a:pPr lvl="0" eaLnBrk="0" fontAlgn="base" hangingPunct="0">
              <a:spcBef>
                <a:spcPct val="0"/>
              </a:spcBef>
              <a:spcAft>
                <a:spcPct val="0"/>
              </a:spcAft>
            </a:pPr>
            <a:r>
              <a:rPr lang="en-IE" sz="1100" dirty="0" smtClean="0">
                <a:latin typeface="Century Gothic" pitchFamily="34" charset="0"/>
                <a:ea typeface="Calibri" pitchFamily="34" charset="0"/>
                <a:cs typeface="Times New Roman" pitchFamily="18" charset="0"/>
              </a:rPr>
              <a:t>Signature of Parent/Guardian:  ____________________________________________</a:t>
            </a:r>
            <a:endParaRPr lang="en-IE" sz="1100" dirty="0" smtClean="0">
              <a:latin typeface="Arial" pitchFamily="34" charset="0"/>
              <a:cs typeface="Arial" pitchFamily="34" charset="0"/>
            </a:endParaRPr>
          </a:p>
        </p:txBody>
      </p:sp>
    </p:spTree>
    <p:extLst>
      <p:ext uri="{BB962C8B-B14F-4D97-AF65-F5344CB8AC3E}">
        <p14:creationId xmlns:p14="http://schemas.microsoft.com/office/powerpoint/2010/main" xmlns="" val="2205367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89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Personal Insurance</a:t>
            </a:r>
            <a:endParaRPr lang="en-IE" dirty="0"/>
          </a:p>
        </p:txBody>
      </p:sp>
      <p:sp>
        <p:nvSpPr>
          <p:cNvPr id="3" name="Content Placeholder 2"/>
          <p:cNvSpPr>
            <a:spLocks noGrp="1"/>
          </p:cNvSpPr>
          <p:nvPr>
            <p:ph idx="1"/>
          </p:nvPr>
        </p:nvSpPr>
        <p:spPr/>
        <p:txBody>
          <a:bodyPr/>
          <a:lstStyle/>
          <a:p>
            <a:r>
              <a:rPr lang="en-IE" dirty="0" smtClean="0"/>
              <a:t>Optional</a:t>
            </a:r>
          </a:p>
          <a:p>
            <a:r>
              <a:rPr lang="en-IE" dirty="0" smtClean="0"/>
              <a:t>24 hour cover</a:t>
            </a:r>
          </a:p>
          <a:p>
            <a:r>
              <a:rPr lang="en-IE" dirty="0" smtClean="0"/>
              <a:t>Medical expenses incurred from an accident may be claimed back on the insurance</a:t>
            </a:r>
          </a:p>
          <a:p>
            <a:r>
              <a:rPr lang="en-IE" dirty="0" smtClean="0"/>
              <a:t>Insurance forms and details will be available from the school in September</a:t>
            </a:r>
            <a:endParaRPr lang="en-IE" dirty="0"/>
          </a:p>
        </p:txBody>
      </p:sp>
    </p:spTree>
    <p:extLst>
      <p:ext uri="{BB962C8B-B14F-4D97-AF65-F5344CB8AC3E}">
        <p14:creationId xmlns:p14="http://schemas.microsoft.com/office/powerpoint/2010/main" xmlns="" val="4055672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5B6973"/>
      </a:dk2>
      <a:lt2>
        <a:srgbClr val="E7ECED"/>
      </a:lt2>
      <a:accent1>
        <a:srgbClr val="98C723"/>
      </a:accent1>
      <a:accent2>
        <a:srgbClr val="59B0B9"/>
      </a:accent2>
      <a:accent3>
        <a:srgbClr val="FFFF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1377</TotalTime>
  <Words>995</Words>
  <Application>Microsoft Office PowerPoint</Application>
  <PresentationFormat>On-screen Show (4:3)</PresentationFormat>
  <Paragraphs>184</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Monard N.S. Open Day 28th April 2022</vt:lpstr>
      <vt:lpstr>Our School Community</vt:lpstr>
      <vt:lpstr>General Information</vt:lpstr>
      <vt:lpstr>    Code of Behaviour</vt:lpstr>
      <vt:lpstr>Slide 5</vt:lpstr>
      <vt:lpstr>    Parental Permission Form</vt:lpstr>
      <vt:lpstr>Slide 7</vt:lpstr>
      <vt:lpstr>Slide 8</vt:lpstr>
      <vt:lpstr>Personal Insurance</vt:lpstr>
      <vt:lpstr>    Healthy Eating</vt:lpstr>
      <vt:lpstr>Slide 11</vt:lpstr>
      <vt:lpstr>Infant Curriculum</vt:lpstr>
      <vt:lpstr>What is Aistear? </vt:lpstr>
      <vt:lpstr>Slide 14</vt:lpstr>
      <vt:lpstr>Slide 15</vt:lpstr>
      <vt:lpstr>Infant School Day </vt:lpstr>
      <vt:lpstr>Homework</vt:lpstr>
      <vt:lpstr>General Requirements </vt:lpstr>
      <vt:lpstr>Sample Book list</vt:lpstr>
      <vt:lpstr>Slide 20</vt:lpstr>
      <vt:lpstr>Slide 21</vt:lpstr>
      <vt:lpstr>    Preparing for School</vt:lpstr>
      <vt:lpstr>Preparing for School</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c:title>
  <dc:creator>Teacher</dc:creator>
  <cp:lastModifiedBy>computer</cp:lastModifiedBy>
  <cp:revision>165</cp:revision>
  <dcterms:created xsi:type="dcterms:W3CDTF">2012-05-17T15:15:49Z</dcterms:created>
  <dcterms:modified xsi:type="dcterms:W3CDTF">2022-04-27T11:00:07Z</dcterms:modified>
</cp:coreProperties>
</file>